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6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7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732" r:id="rId3"/>
    <p:sldMasterId id="2147483744" r:id="rId4"/>
    <p:sldMasterId id="2147483750" r:id="rId5"/>
    <p:sldMasterId id="2147483756" r:id="rId6"/>
    <p:sldMasterId id="2147483762" r:id="rId7"/>
    <p:sldMasterId id="2147483780" r:id="rId8"/>
  </p:sldMasterIdLst>
  <p:notesMasterIdLst>
    <p:notesMasterId r:id="rId18"/>
  </p:notesMasterIdLst>
  <p:sldIdLst>
    <p:sldId id="308" r:id="rId9"/>
    <p:sldId id="311" r:id="rId10"/>
    <p:sldId id="312" r:id="rId11"/>
    <p:sldId id="348" r:id="rId12"/>
    <p:sldId id="338" r:id="rId13"/>
    <p:sldId id="341" r:id="rId14"/>
    <p:sldId id="340" r:id="rId15"/>
    <p:sldId id="343" r:id="rId16"/>
    <p:sldId id="345" r:id="rId17"/>
  </p:sldIdLst>
  <p:sldSz cx="12192000" cy="6858000"/>
  <p:notesSz cx="6808788" cy="9940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3B2F"/>
    <a:srgbClr val="2F5597"/>
    <a:srgbClr val="1D927D"/>
    <a:srgbClr val="951AAA"/>
    <a:srgbClr val="6C137B"/>
    <a:srgbClr val="B31FCD"/>
    <a:srgbClr val="D01DA9"/>
    <a:srgbClr val="FC3774"/>
    <a:srgbClr val="FE7A4F"/>
    <a:srgbClr val="FE7F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10" Type="http://schemas.openxmlformats.org/officeDocument/2006/relationships/slide" Target="slides/slide2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EC8485-E783-428E-B015-CED8366B76C9}" type="doc">
      <dgm:prSet loTypeId="urn:microsoft.com/office/officeart/2005/8/layout/l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3DCFC68-2654-4CAF-8AD4-4231C481036C}">
      <dgm:prSet phldrT="[Текст]" custT="1"/>
      <dgm:spPr>
        <a:solidFill>
          <a:schemeClr val="bg2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altLang="ru-RU" sz="2000" b="1" dirty="0" err="1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Клявлинский</a:t>
          </a:r>
          <a:r>
            <a:rPr lang="ru-RU" altLang="ru-RU" sz="2000" b="1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район,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altLang="ru-RU" sz="2000" b="1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с. Черный Ключ, ул. Центральная, д. 3</a:t>
          </a:r>
          <a:r>
            <a:rPr lang="ru-RU" altLang="ru-RU" sz="2000" b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/>
          </a:r>
          <a:br>
            <a:rPr lang="ru-RU" altLang="ru-RU" sz="2000" b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ru-RU" sz="2000" dirty="0"/>
        </a:p>
      </dgm:t>
    </dgm:pt>
    <dgm:pt modelId="{6170F82A-D89C-4A29-9E36-F25746DC5299}" type="parTrans" cxnId="{A547B08A-C634-4828-B9B8-C79E580DA1F7}">
      <dgm:prSet/>
      <dgm:spPr/>
      <dgm:t>
        <a:bodyPr/>
        <a:lstStyle/>
        <a:p>
          <a:endParaRPr lang="ru-RU"/>
        </a:p>
      </dgm:t>
    </dgm:pt>
    <dgm:pt modelId="{16E164C0-77AA-4883-BBE2-CAB2717CFC08}" type="sibTrans" cxnId="{A547B08A-C634-4828-B9B8-C79E580DA1F7}">
      <dgm:prSet/>
      <dgm:spPr/>
      <dgm:t>
        <a:bodyPr/>
        <a:lstStyle/>
        <a:p>
          <a:endParaRPr lang="ru-RU"/>
        </a:p>
      </dgm:t>
    </dgm:pt>
    <dgm:pt modelId="{8F8F6977-0B57-44EC-A4F5-93431EAD9277}">
      <dgm:prSet phldrT="[Текст]"/>
      <dgm:spPr/>
      <dgm:t>
        <a:bodyPr/>
        <a:lstStyle/>
        <a:p>
          <a:r>
            <a:rPr lang="ru-RU" altLang="ru-RU" b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862,5 м²</a:t>
          </a:r>
          <a:endParaRPr lang="ru-RU" dirty="0">
            <a:solidFill>
              <a:schemeClr val="tx1"/>
            </a:solidFill>
          </a:endParaRPr>
        </a:p>
      </dgm:t>
    </dgm:pt>
    <dgm:pt modelId="{926B31E1-7734-4DCF-A0D3-3E028AB4A00A}" type="parTrans" cxnId="{EB80A59D-62DF-441C-B59C-DB9453B6C7E3}">
      <dgm:prSet/>
      <dgm:spPr/>
      <dgm:t>
        <a:bodyPr/>
        <a:lstStyle/>
        <a:p>
          <a:endParaRPr lang="ru-RU"/>
        </a:p>
      </dgm:t>
    </dgm:pt>
    <dgm:pt modelId="{E33D4CE5-F4FF-4CFF-AA5E-BF2F6ED08129}" type="sibTrans" cxnId="{EB80A59D-62DF-441C-B59C-DB9453B6C7E3}">
      <dgm:prSet/>
      <dgm:spPr/>
      <dgm:t>
        <a:bodyPr/>
        <a:lstStyle/>
        <a:p>
          <a:endParaRPr lang="ru-RU"/>
        </a:p>
      </dgm:t>
    </dgm:pt>
    <dgm:pt modelId="{ECA31DEB-CF0E-4469-93CE-9F2ADE26498F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34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EAA2C567-2EA1-4825-9C1F-56D88B624043}" type="parTrans" cxnId="{67797E93-005C-4A69-AD95-3A92BBE38507}">
      <dgm:prSet/>
      <dgm:spPr/>
      <dgm:t>
        <a:bodyPr/>
        <a:lstStyle/>
        <a:p>
          <a:endParaRPr lang="ru-RU"/>
        </a:p>
      </dgm:t>
    </dgm:pt>
    <dgm:pt modelId="{757D53F8-95B3-4575-9B77-87DB7F4A49FB}" type="sibTrans" cxnId="{67797E93-005C-4A69-AD95-3A92BBE38507}">
      <dgm:prSet/>
      <dgm:spPr/>
      <dgm:t>
        <a:bodyPr/>
        <a:lstStyle/>
        <a:p>
          <a:endParaRPr lang="ru-RU"/>
        </a:p>
      </dgm:t>
    </dgm:pt>
    <dgm:pt modelId="{7D12F275-EEA1-4303-964C-B1BBA28E98E3}">
      <dgm:prSet phldrT="[Текст]" custT="1"/>
      <dgm:spPr>
        <a:solidFill>
          <a:schemeClr val="bg2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altLang="ru-RU" sz="2000" b="1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Исаклинский район,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altLang="ru-RU" sz="2000" b="1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с. Новое </a:t>
          </a:r>
          <a:r>
            <a:rPr lang="ru-RU" altLang="ru-RU" sz="2000" b="1" dirty="0" err="1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Якушкино</a:t>
          </a:r>
          <a:r>
            <a:rPr lang="ru-RU" altLang="ru-RU" sz="2000" b="1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, ул. Школьная, д. 11</a:t>
          </a:r>
          <a:r>
            <a:rPr lang="ru-RU" altLang="ru-RU" sz="2000" b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/>
          </a:r>
          <a:br>
            <a:rPr lang="ru-RU" altLang="ru-RU" sz="2000" b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ru-RU" sz="2000" dirty="0"/>
        </a:p>
      </dgm:t>
    </dgm:pt>
    <dgm:pt modelId="{77919B39-6016-401A-9311-4F17BB1C06D7}" type="parTrans" cxnId="{7098AA04-446E-46B1-A3CE-A4ECFB8BE996}">
      <dgm:prSet/>
      <dgm:spPr/>
      <dgm:t>
        <a:bodyPr/>
        <a:lstStyle/>
        <a:p>
          <a:endParaRPr lang="ru-RU"/>
        </a:p>
      </dgm:t>
    </dgm:pt>
    <dgm:pt modelId="{F2363C37-F2A6-4F62-A6C3-893BB83B0D08}" type="sibTrans" cxnId="{7098AA04-446E-46B1-A3CE-A4ECFB8BE996}">
      <dgm:prSet/>
      <dgm:spPr/>
      <dgm:t>
        <a:bodyPr/>
        <a:lstStyle/>
        <a:p>
          <a:endParaRPr lang="ru-RU"/>
        </a:p>
      </dgm:t>
    </dgm:pt>
    <dgm:pt modelId="{AE8E70AB-273F-4B67-9D65-1F991F790C81}">
      <dgm:prSet phldrT="[Текст]"/>
      <dgm:spPr/>
      <dgm:t>
        <a:bodyPr/>
        <a:lstStyle/>
        <a:p>
          <a:r>
            <a:rPr lang="ru-RU" altLang="ru-RU" b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1414,9 м²</a:t>
          </a:r>
          <a:endParaRPr lang="ru-RU" dirty="0">
            <a:solidFill>
              <a:schemeClr val="tx1"/>
            </a:solidFill>
          </a:endParaRPr>
        </a:p>
      </dgm:t>
    </dgm:pt>
    <dgm:pt modelId="{C5CF5323-16A4-46F5-9493-DFCF93625E7A}" type="parTrans" cxnId="{AEDC3DED-0674-4BFE-9B8E-119784ACDAEB}">
      <dgm:prSet/>
      <dgm:spPr/>
      <dgm:t>
        <a:bodyPr/>
        <a:lstStyle/>
        <a:p>
          <a:endParaRPr lang="ru-RU"/>
        </a:p>
      </dgm:t>
    </dgm:pt>
    <dgm:pt modelId="{6B3B9F93-53C3-4D27-9140-782D03A16F2F}" type="sibTrans" cxnId="{AEDC3DED-0674-4BFE-9B8E-119784ACDAEB}">
      <dgm:prSet/>
      <dgm:spPr/>
      <dgm:t>
        <a:bodyPr/>
        <a:lstStyle/>
        <a:p>
          <a:endParaRPr lang="ru-RU"/>
        </a:p>
      </dgm:t>
    </dgm:pt>
    <dgm:pt modelId="{0E596029-EF3D-4566-9300-40C5B845EDDB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50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72548AC4-BAAD-4AAB-9BB5-3AE06AECBE4A}" type="parTrans" cxnId="{FD52F705-CD09-4B30-B473-ED2E8514772D}">
      <dgm:prSet/>
      <dgm:spPr/>
      <dgm:t>
        <a:bodyPr/>
        <a:lstStyle/>
        <a:p>
          <a:endParaRPr lang="ru-RU"/>
        </a:p>
      </dgm:t>
    </dgm:pt>
    <dgm:pt modelId="{747A7A8A-0A99-4638-9107-955D446A8734}" type="sibTrans" cxnId="{FD52F705-CD09-4B30-B473-ED2E8514772D}">
      <dgm:prSet/>
      <dgm:spPr/>
      <dgm:t>
        <a:bodyPr/>
        <a:lstStyle/>
        <a:p>
          <a:endParaRPr lang="ru-RU"/>
        </a:p>
      </dgm:t>
    </dgm:pt>
    <dgm:pt modelId="{1A94F280-9E48-4901-A781-6A45C6E3AB5D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44,5 ед</a:t>
          </a:r>
          <a:r>
            <a:rPr lang="ru-RU" dirty="0" smtClean="0">
              <a:solidFill>
                <a:schemeClr val="tx1"/>
              </a:solidFill>
            </a:rPr>
            <a:t>.</a:t>
          </a:r>
          <a:endParaRPr lang="ru-RU" dirty="0">
            <a:solidFill>
              <a:schemeClr val="tx1"/>
            </a:solidFill>
          </a:endParaRPr>
        </a:p>
      </dgm:t>
    </dgm:pt>
    <dgm:pt modelId="{738D15E1-1808-461A-90AE-A9CD7335902B}" type="parTrans" cxnId="{2F8993D9-105D-45AA-8E56-5F965C9F522F}">
      <dgm:prSet/>
      <dgm:spPr/>
      <dgm:t>
        <a:bodyPr/>
        <a:lstStyle/>
        <a:p>
          <a:endParaRPr lang="ru-RU"/>
        </a:p>
      </dgm:t>
    </dgm:pt>
    <dgm:pt modelId="{B1D7A7A1-1320-478A-861D-382F3357A424}" type="sibTrans" cxnId="{2F8993D9-105D-45AA-8E56-5F965C9F522F}">
      <dgm:prSet/>
      <dgm:spPr/>
      <dgm:t>
        <a:bodyPr/>
        <a:lstStyle/>
        <a:p>
          <a:endParaRPr lang="ru-RU"/>
        </a:p>
      </dgm:t>
    </dgm:pt>
    <dgm:pt modelId="{1458E8AC-C30A-4420-8A84-D6AB4C0C6562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58,75 ед.</a:t>
          </a:r>
          <a:endParaRPr lang="ru-RU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BCBE01E-7782-45AE-B61E-9ADE4FC29FFC}" type="parTrans" cxnId="{58500583-4E3C-424D-B6AB-BF4FE7FFBABF}">
      <dgm:prSet/>
      <dgm:spPr/>
      <dgm:t>
        <a:bodyPr/>
        <a:lstStyle/>
        <a:p>
          <a:endParaRPr lang="ru-RU"/>
        </a:p>
      </dgm:t>
    </dgm:pt>
    <dgm:pt modelId="{F9743872-D497-4B07-8324-51447816337E}" type="sibTrans" cxnId="{58500583-4E3C-424D-B6AB-BF4FE7FFBABF}">
      <dgm:prSet/>
      <dgm:spPr/>
      <dgm:t>
        <a:bodyPr/>
        <a:lstStyle/>
        <a:p>
          <a:endParaRPr lang="ru-RU"/>
        </a:p>
      </dgm:t>
    </dgm:pt>
    <dgm:pt modelId="{CFDCF803-48A0-4469-9DE3-91A8E6C90682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Занято - 56,75</a:t>
          </a:r>
        </a:p>
        <a:p>
          <a:pPr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ставок</a:t>
          </a:r>
          <a:endParaRPr lang="ru-RU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3B8D7F5-D7BB-4643-BDC3-FDD5BC4FB47C}" type="parTrans" cxnId="{431ABB19-8047-4DEE-9441-972599DD445D}">
      <dgm:prSet/>
      <dgm:spPr/>
      <dgm:t>
        <a:bodyPr/>
        <a:lstStyle/>
        <a:p>
          <a:endParaRPr lang="ru-RU"/>
        </a:p>
      </dgm:t>
    </dgm:pt>
    <dgm:pt modelId="{4CB38FC6-7F5A-41AC-8BC1-E6D076016E5B}" type="sibTrans" cxnId="{431ABB19-8047-4DEE-9441-972599DD445D}">
      <dgm:prSet/>
      <dgm:spPr/>
      <dgm:t>
        <a:bodyPr/>
        <a:lstStyle/>
        <a:p>
          <a:endParaRPr lang="ru-RU"/>
        </a:p>
      </dgm:t>
    </dgm:pt>
    <dgm:pt modelId="{AC6FCC4C-899C-40DC-B4DD-85D8519C213B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Занято – 41,5</a:t>
          </a:r>
        </a:p>
        <a:p>
          <a:pPr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ставок</a:t>
          </a:r>
          <a:endParaRPr lang="ru-RU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44541EC-4401-4697-865B-7B526DA23438}" type="parTrans" cxnId="{3F22DD10-716A-4E58-B82F-8291F5246B02}">
      <dgm:prSet/>
      <dgm:spPr/>
      <dgm:t>
        <a:bodyPr/>
        <a:lstStyle/>
        <a:p>
          <a:endParaRPr lang="ru-RU"/>
        </a:p>
      </dgm:t>
    </dgm:pt>
    <dgm:pt modelId="{58318C66-2F89-49D3-8BA0-41E1A5DCBEBC}" type="sibTrans" cxnId="{3F22DD10-716A-4E58-B82F-8291F5246B02}">
      <dgm:prSet/>
      <dgm:spPr/>
      <dgm:t>
        <a:bodyPr/>
        <a:lstStyle/>
        <a:p>
          <a:endParaRPr lang="ru-RU"/>
        </a:p>
      </dgm:t>
    </dgm:pt>
    <dgm:pt modelId="{233D39DD-FC02-4AF7-94A5-7861EF10105C}" type="pres">
      <dgm:prSet presAssocID="{95EC8485-E783-428E-B015-CED8366B76C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65985C3-78EB-4206-8A34-EDDF21C5534B}" type="pres">
      <dgm:prSet presAssocID="{B3DCFC68-2654-4CAF-8AD4-4231C481036C}" presName="vertFlow" presStyleCnt="0"/>
      <dgm:spPr/>
    </dgm:pt>
    <dgm:pt modelId="{720011FC-351A-4E77-826E-0CA130574B6A}" type="pres">
      <dgm:prSet presAssocID="{B3DCFC68-2654-4CAF-8AD4-4231C481036C}" presName="header" presStyleLbl="node1" presStyleIdx="0" presStyleCnt="2" custScaleX="126115"/>
      <dgm:spPr/>
      <dgm:t>
        <a:bodyPr/>
        <a:lstStyle/>
        <a:p>
          <a:endParaRPr lang="ru-RU"/>
        </a:p>
      </dgm:t>
    </dgm:pt>
    <dgm:pt modelId="{2AA869A9-6FDA-4B69-9FDD-840E66287E9F}" type="pres">
      <dgm:prSet presAssocID="{926B31E1-7734-4DCF-A0D3-3E028AB4A00A}" presName="parTrans" presStyleLbl="sibTrans2D1" presStyleIdx="0" presStyleCnt="8"/>
      <dgm:spPr/>
      <dgm:t>
        <a:bodyPr/>
        <a:lstStyle/>
        <a:p>
          <a:endParaRPr lang="ru-RU"/>
        </a:p>
      </dgm:t>
    </dgm:pt>
    <dgm:pt modelId="{6FB1F4CC-E95A-4456-B9E9-8D71FC5AB382}" type="pres">
      <dgm:prSet presAssocID="{8F8F6977-0B57-44EC-A4F5-93431EAD9277}" presName="child" presStyleLbl="alignAccFollowNode1" presStyleIdx="0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1945BE-CA44-4532-BD2D-FCBF8DC74CAD}" type="pres">
      <dgm:prSet presAssocID="{E33D4CE5-F4FF-4CFF-AA5E-BF2F6ED08129}" presName="sibTrans" presStyleLbl="sibTrans2D1" presStyleIdx="1" presStyleCnt="8"/>
      <dgm:spPr/>
      <dgm:t>
        <a:bodyPr/>
        <a:lstStyle/>
        <a:p>
          <a:endParaRPr lang="ru-RU"/>
        </a:p>
      </dgm:t>
    </dgm:pt>
    <dgm:pt modelId="{55670F77-FC69-475D-91D7-CE28865070E4}" type="pres">
      <dgm:prSet presAssocID="{ECA31DEB-CF0E-4469-93CE-9F2ADE26498F}" presName="child" presStyleLbl="alignAccFollowNode1" presStyleIdx="1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F0D617-BA54-4376-9580-3292653E5300}" type="pres">
      <dgm:prSet presAssocID="{757D53F8-95B3-4575-9B77-87DB7F4A49FB}" presName="sibTrans" presStyleLbl="sibTrans2D1" presStyleIdx="2" presStyleCnt="8"/>
      <dgm:spPr/>
      <dgm:t>
        <a:bodyPr/>
        <a:lstStyle/>
        <a:p>
          <a:endParaRPr lang="ru-RU"/>
        </a:p>
      </dgm:t>
    </dgm:pt>
    <dgm:pt modelId="{DD291622-D771-4C0B-AA1A-8927C152DC8D}" type="pres">
      <dgm:prSet presAssocID="{1458E8AC-C30A-4420-8A84-D6AB4C0C6562}" presName="child" presStyleLbl="alignAccFollowNode1" presStyleIdx="2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7C68FD-A629-4618-93BE-C298885675CE}" type="pres">
      <dgm:prSet presAssocID="{F9743872-D497-4B07-8324-51447816337E}" presName="sibTrans" presStyleLbl="sibTrans2D1" presStyleIdx="3" presStyleCnt="8"/>
      <dgm:spPr/>
      <dgm:t>
        <a:bodyPr/>
        <a:lstStyle/>
        <a:p>
          <a:endParaRPr lang="ru-RU"/>
        </a:p>
      </dgm:t>
    </dgm:pt>
    <dgm:pt modelId="{17D1C110-81EC-4D7B-B7ED-EFDEB6913E75}" type="pres">
      <dgm:prSet presAssocID="{CFDCF803-48A0-4469-9DE3-91A8E6C90682}" presName="child" presStyleLbl="alignAccFollowNode1" presStyleIdx="3" presStyleCnt="8" custLinFactNeighborX="1240" custLinFactNeighborY="-4252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160E49-1BD5-4C19-BEBC-0FD105033EAA}" type="pres">
      <dgm:prSet presAssocID="{B3DCFC68-2654-4CAF-8AD4-4231C481036C}" presName="hSp" presStyleCnt="0"/>
      <dgm:spPr/>
    </dgm:pt>
    <dgm:pt modelId="{4A4DB759-91A7-40A5-A1C0-23BA7605750E}" type="pres">
      <dgm:prSet presAssocID="{7D12F275-EEA1-4303-964C-B1BBA28E98E3}" presName="vertFlow" presStyleCnt="0"/>
      <dgm:spPr/>
    </dgm:pt>
    <dgm:pt modelId="{51C0359B-8520-4BBA-B618-57DCE1EF868C}" type="pres">
      <dgm:prSet presAssocID="{7D12F275-EEA1-4303-964C-B1BBA28E98E3}" presName="header" presStyleLbl="node1" presStyleIdx="1" presStyleCnt="2" custScaleX="133000" custLinFactNeighborX="1363" custLinFactNeighborY="-11195"/>
      <dgm:spPr/>
      <dgm:t>
        <a:bodyPr/>
        <a:lstStyle/>
        <a:p>
          <a:endParaRPr lang="ru-RU"/>
        </a:p>
      </dgm:t>
    </dgm:pt>
    <dgm:pt modelId="{F90B8638-FA13-4FB5-A3EA-6E04D936386C}" type="pres">
      <dgm:prSet presAssocID="{C5CF5323-16A4-46F5-9493-DFCF93625E7A}" presName="parTrans" presStyleLbl="sibTrans2D1" presStyleIdx="4" presStyleCnt="8"/>
      <dgm:spPr/>
      <dgm:t>
        <a:bodyPr/>
        <a:lstStyle/>
        <a:p>
          <a:endParaRPr lang="ru-RU"/>
        </a:p>
      </dgm:t>
    </dgm:pt>
    <dgm:pt modelId="{DC93CA9B-CC34-4843-BD73-6D395580303E}" type="pres">
      <dgm:prSet presAssocID="{AE8E70AB-273F-4B67-9D65-1F991F790C81}" presName="child" presStyleLbl="alignAccFollowNode1" presStyleIdx="4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633919-11C0-4AC2-862C-58D9196847B3}" type="pres">
      <dgm:prSet presAssocID="{6B3B9F93-53C3-4D27-9140-782D03A16F2F}" presName="sibTrans" presStyleLbl="sibTrans2D1" presStyleIdx="5" presStyleCnt="8"/>
      <dgm:spPr/>
      <dgm:t>
        <a:bodyPr/>
        <a:lstStyle/>
        <a:p>
          <a:endParaRPr lang="ru-RU"/>
        </a:p>
      </dgm:t>
    </dgm:pt>
    <dgm:pt modelId="{2776F572-B3A3-41A0-A260-6EC13F1F47B5}" type="pres">
      <dgm:prSet presAssocID="{0E596029-EF3D-4566-9300-40C5B845EDDB}" presName="child" presStyleLbl="alignAccFollowNode1" presStyleIdx="5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8F98D1-4C5B-42A2-B706-9E8D46089C31}" type="pres">
      <dgm:prSet presAssocID="{747A7A8A-0A99-4638-9107-955D446A8734}" presName="sibTrans" presStyleLbl="sibTrans2D1" presStyleIdx="6" presStyleCnt="8"/>
      <dgm:spPr/>
      <dgm:t>
        <a:bodyPr/>
        <a:lstStyle/>
        <a:p>
          <a:endParaRPr lang="ru-RU"/>
        </a:p>
      </dgm:t>
    </dgm:pt>
    <dgm:pt modelId="{CF220362-50ED-4C6B-A0CE-E29620ECD459}" type="pres">
      <dgm:prSet presAssocID="{1A94F280-9E48-4901-A781-6A45C6E3AB5D}" presName="child" presStyleLbl="alignAccFollowNode1" presStyleIdx="6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40EC6A-8C1C-4328-8CC1-A180E43E1211}" type="pres">
      <dgm:prSet presAssocID="{B1D7A7A1-1320-478A-861D-382F3357A424}" presName="sibTrans" presStyleLbl="sibTrans2D1" presStyleIdx="7" presStyleCnt="8"/>
      <dgm:spPr/>
      <dgm:t>
        <a:bodyPr/>
        <a:lstStyle/>
        <a:p>
          <a:endParaRPr lang="ru-RU"/>
        </a:p>
      </dgm:t>
    </dgm:pt>
    <dgm:pt modelId="{6EEB1AEE-E055-4C7B-882C-99C009C63778}" type="pres">
      <dgm:prSet presAssocID="{AC6FCC4C-899C-40DC-B4DD-85D8519C213B}" presName="child" presStyleLbl="alignAccFollowNode1" presStyleIdx="7" presStyleCnt="8" custLinFactNeighborX="-2481" custLinFactNeighborY="-4252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F49FB91-E7F0-42A9-98EC-54D3B323DBA7}" type="presOf" srcId="{8F8F6977-0B57-44EC-A4F5-93431EAD9277}" destId="{6FB1F4CC-E95A-4456-B9E9-8D71FC5AB382}" srcOrd="0" destOrd="0" presId="urn:microsoft.com/office/officeart/2005/8/layout/lProcess1"/>
    <dgm:cxn modelId="{58500583-4E3C-424D-B6AB-BF4FE7FFBABF}" srcId="{B3DCFC68-2654-4CAF-8AD4-4231C481036C}" destId="{1458E8AC-C30A-4420-8A84-D6AB4C0C6562}" srcOrd="2" destOrd="0" parTransId="{7BCBE01E-7782-45AE-B61E-9ADE4FC29FFC}" sibTransId="{F9743872-D497-4B07-8324-51447816337E}"/>
    <dgm:cxn modelId="{2F8993D9-105D-45AA-8E56-5F965C9F522F}" srcId="{7D12F275-EEA1-4303-964C-B1BBA28E98E3}" destId="{1A94F280-9E48-4901-A781-6A45C6E3AB5D}" srcOrd="2" destOrd="0" parTransId="{738D15E1-1808-461A-90AE-A9CD7335902B}" sibTransId="{B1D7A7A1-1320-478A-861D-382F3357A424}"/>
    <dgm:cxn modelId="{7C835D08-4C2D-45F6-A66C-533420DB47F8}" type="presOf" srcId="{7D12F275-EEA1-4303-964C-B1BBA28E98E3}" destId="{51C0359B-8520-4BBA-B618-57DCE1EF868C}" srcOrd="0" destOrd="0" presId="urn:microsoft.com/office/officeart/2005/8/layout/lProcess1"/>
    <dgm:cxn modelId="{EA278043-3AF7-4D92-AF25-1DEDBC317221}" type="presOf" srcId="{1A94F280-9E48-4901-A781-6A45C6E3AB5D}" destId="{CF220362-50ED-4C6B-A0CE-E29620ECD459}" srcOrd="0" destOrd="0" presId="urn:microsoft.com/office/officeart/2005/8/layout/lProcess1"/>
    <dgm:cxn modelId="{4E473F1E-BD04-4BFE-8CFB-034F44472B04}" type="presOf" srcId="{CFDCF803-48A0-4469-9DE3-91A8E6C90682}" destId="{17D1C110-81EC-4D7B-B7ED-EFDEB6913E75}" srcOrd="0" destOrd="0" presId="urn:microsoft.com/office/officeart/2005/8/layout/lProcess1"/>
    <dgm:cxn modelId="{8D9900BC-CBD6-4BCA-AA54-F02F8132E470}" type="presOf" srcId="{C5CF5323-16A4-46F5-9493-DFCF93625E7A}" destId="{F90B8638-FA13-4FB5-A3EA-6E04D936386C}" srcOrd="0" destOrd="0" presId="urn:microsoft.com/office/officeart/2005/8/layout/lProcess1"/>
    <dgm:cxn modelId="{A547B08A-C634-4828-B9B8-C79E580DA1F7}" srcId="{95EC8485-E783-428E-B015-CED8366B76C9}" destId="{B3DCFC68-2654-4CAF-8AD4-4231C481036C}" srcOrd="0" destOrd="0" parTransId="{6170F82A-D89C-4A29-9E36-F25746DC5299}" sibTransId="{16E164C0-77AA-4883-BBE2-CAB2717CFC08}"/>
    <dgm:cxn modelId="{F39AE2B1-22D1-4D47-8E98-E15FDBB28ECB}" type="presOf" srcId="{AE8E70AB-273F-4B67-9D65-1F991F790C81}" destId="{DC93CA9B-CC34-4843-BD73-6D395580303E}" srcOrd="0" destOrd="0" presId="urn:microsoft.com/office/officeart/2005/8/layout/lProcess1"/>
    <dgm:cxn modelId="{DF79C301-36A2-411A-9C3E-D85302B8BB50}" type="presOf" srcId="{AC6FCC4C-899C-40DC-B4DD-85D8519C213B}" destId="{6EEB1AEE-E055-4C7B-882C-99C009C63778}" srcOrd="0" destOrd="0" presId="urn:microsoft.com/office/officeart/2005/8/layout/lProcess1"/>
    <dgm:cxn modelId="{431ABB19-8047-4DEE-9441-972599DD445D}" srcId="{B3DCFC68-2654-4CAF-8AD4-4231C481036C}" destId="{CFDCF803-48A0-4469-9DE3-91A8E6C90682}" srcOrd="3" destOrd="0" parTransId="{E3B8D7F5-D7BB-4643-BDC3-FDD5BC4FB47C}" sibTransId="{4CB38FC6-7F5A-41AC-8BC1-E6D076016E5B}"/>
    <dgm:cxn modelId="{4E2B4DA4-A1B9-4567-8253-E2CFDB7F5E85}" type="presOf" srcId="{ECA31DEB-CF0E-4469-93CE-9F2ADE26498F}" destId="{55670F77-FC69-475D-91D7-CE28865070E4}" srcOrd="0" destOrd="0" presId="urn:microsoft.com/office/officeart/2005/8/layout/lProcess1"/>
    <dgm:cxn modelId="{35B07E67-A9BE-4D81-81E5-AC4F00F89171}" type="presOf" srcId="{B1D7A7A1-1320-478A-861D-382F3357A424}" destId="{8540EC6A-8C1C-4328-8CC1-A180E43E1211}" srcOrd="0" destOrd="0" presId="urn:microsoft.com/office/officeart/2005/8/layout/lProcess1"/>
    <dgm:cxn modelId="{EB80A59D-62DF-441C-B59C-DB9453B6C7E3}" srcId="{B3DCFC68-2654-4CAF-8AD4-4231C481036C}" destId="{8F8F6977-0B57-44EC-A4F5-93431EAD9277}" srcOrd="0" destOrd="0" parTransId="{926B31E1-7734-4DCF-A0D3-3E028AB4A00A}" sibTransId="{E33D4CE5-F4FF-4CFF-AA5E-BF2F6ED08129}"/>
    <dgm:cxn modelId="{0A7F03E3-F376-49AC-BA98-C1C591632A5B}" type="presOf" srcId="{747A7A8A-0A99-4638-9107-955D446A8734}" destId="{B08F98D1-4C5B-42A2-B706-9E8D46089C31}" srcOrd="0" destOrd="0" presId="urn:microsoft.com/office/officeart/2005/8/layout/lProcess1"/>
    <dgm:cxn modelId="{4B1481EE-D51F-4F0A-B76A-EF44364119AF}" type="presOf" srcId="{F9743872-D497-4B07-8324-51447816337E}" destId="{8F7C68FD-A629-4618-93BE-C298885675CE}" srcOrd="0" destOrd="0" presId="urn:microsoft.com/office/officeart/2005/8/layout/lProcess1"/>
    <dgm:cxn modelId="{3A232FE9-008B-4F2E-B454-71DDBEB58A28}" type="presOf" srcId="{0E596029-EF3D-4566-9300-40C5B845EDDB}" destId="{2776F572-B3A3-41A0-A260-6EC13F1F47B5}" srcOrd="0" destOrd="0" presId="urn:microsoft.com/office/officeart/2005/8/layout/lProcess1"/>
    <dgm:cxn modelId="{67797E93-005C-4A69-AD95-3A92BBE38507}" srcId="{B3DCFC68-2654-4CAF-8AD4-4231C481036C}" destId="{ECA31DEB-CF0E-4469-93CE-9F2ADE26498F}" srcOrd="1" destOrd="0" parTransId="{EAA2C567-2EA1-4825-9C1F-56D88B624043}" sibTransId="{757D53F8-95B3-4575-9B77-87DB7F4A49FB}"/>
    <dgm:cxn modelId="{AEDC3DED-0674-4BFE-9B8E-119784ACDAEB}" srcId="{7D12F275-EEA1-4303-964C-B1BBA28E98E3}" destId="{AE8E70AB-273F-4B67-9D65-1F991F790C81}" srcOrd="0" destOrd="0" parTransId="{C5CF5323-16A4-46F5-9493-DFCF93625E7A}" sibTransId="{6B3B9F93-53C3-4D27-9140-782D03A16F2F}"/>
    <dgm:cxn modelId="{7CC46547-3744-4DFF-B934-0E9365FFF91C}" type="presOf" srcId="{1458E8AC-C30A-4420-8A84-D6AB4C0C6562}" destId="{DD291622-D771-4C0B-AA1A-8927C152DC8D}" srcOrd="0" destOrd="0" presId="urn:microsoft.com/office/officeart/2005/8/layout/lProcess1"/>
    <dgm:cxn modelId="{BC83C797-346D-4AA8-B49C-98D4F0ABCB84}" type="presOf" srcId="{926B31E1-7734-4DCF-A0D3-3E028AB4A00A}" destId="{2AA869A9-6FDA-4B69-9FDD-840E66287E9F}" srcOrd="0" destOrd="0" presId="urn:microsoft.com/office/officeart/2005/8/layout/lProcess1"/>
    <dgm:cxn modelId="{BD4DEED5-5147-46CA-B4D4-1DE53FA55735}" type="presOf" srcId="{95EC8485-E783-428E-B015-CED8366B76C9}" destId="{233D39DD-FC02-4AF7-94A5-7861EF10105C}" srcOrd="0" destOrd="0" presId="urn:microsoft.com/office/officeart/2005/8/layout/lProcess1"/>
    <dgm:cxn modelId="{FD52F705-CD09-4B30-B473-ED2E8514772D}" srcId="{7D12F275-EEA1-4303-964C-B1BBA28E98E3}" destId="{0E596029-EF3D-4566-9300-40C5B845EDDB}" srcOrd="1" destOrd="0" parTransId="{72548AC4-BAAD-4AAB-9BB5-3AE06AECBE4A}" sibTransId="{747A7A8A-0A99-4638-9107-955D446A8734}"/>
    <dgm:cxn modelId="{452CD5B7-860C-49B6-8F10-D60AEF651F79}" type="presOf" srcId="{6B3B9F93-53C3-4D27-9140-782D03A16F2F}" destId="{4E633919-11C0-4AC2-862C-58D9196847B3}" srcOrd="0" destOrd="0" presId="urn:microsoft.com/office/officeart/2005/8/layout/lProcess1"/>
    <dgm:cxn modelId="{D0E0E91A-B373-45F8-B747-BA02085E1E76}" type="presOf" srcId="{757D53F8-95B3-4575-9B77-87DB7F4A49FB}" destId="{0FF0D617-BA54-4376-9580-3292653E5300}" srcOrd="0" destOrd="0" presId="urn:microsoft.com/office/officeart/2005/8/layout/lProcess1"/>
    <dgm:cxn modelId="{2CC20840-EF98-4F69-AC16-FBD60607A838}" type="presOf" srcId="{B3DCFC68-2654-4CAF-8AD4-4231C481036C}" destId="{720011FC-351A-4E77-826E-0CA130574B6A}" srcOrd="0" destOrd="0" presId="urn:microsoft.com/office/officeart/2005/8/layout/lProcess1"/>
    <dgm:cxn modelId="{7098AA04-446E-46B1-A3CE-A4ECFB8BE996}" srcId="{95EC8485-E783-428E-B015-CED8366B76C9}" destId="{7D12F275-EEA1-4303-964C-B1BBA28E98E3}" srcOrd="1" destOrd="0" parTransId="{77919B39-6016-401A-9311-4F17BB1C06D7}" sibTransId="{F2363C37-F2A6-4F62-A6C3-893BB83B0D08}"/>
    <dgm:cxn modelId="{DBAE40D1-C947-4B3B-8F85-1962CED62D9F}" type="presOf" srcId="{E33D4CE5-F4FF-4CFF-AA5E-BF2F6ED08129}" destId="{B81945BE-CA44-4532-BD2D-FCBF8DC74CAD}" srcOrd="0" destOrd="0" presId="urn:microsoft.com/office/officeart/2005/8/layout/lProcess1"/>
    <dgm:cxn modelId="{3F22DD10-716A-4E58-B82F-8291F5246B02}" srcId="{7D12F275-EEA1-4303-964C-B1BBA28E98E3}" destId="{AC6FCC4C-899C-40DC-B4DD-85D8519C213B}" srcOrd="3" destOrd="0" parTransId="{144541EC-4401-4697-865B-7B526DA23438}" sibTransId="{58318C66-2F89-49D3-8BA0-41E1A5DCBEBC}"/>
    <dgm:cxn modelId="{B85E727B-C4C4-4E98-8A7F-696C12B17CE9}" type="presParOf" srcId="{233D39DD-FC02-4AF7-94A5-7861EF10105C}" destId="{265985C3-78EB-4206-8A34-EDDF21C5534B}" srcOrd="0" destOrd="0" presId="urn:microsoft.com/office/officeart/2005/8/layout/lProcess1"/>
    <dgm:cxn modelId="{2EB785D4-3644-4607-8DD8-11ED9D1D3499}" type="presParOf" srcId="{265985C3-78EB-4206-8A34-EDDF21C5534B}" destId="{720011FC-351A-4E77-826E-0CA130574B6A}" srcOrd="0" destOrd="0" presId="urn:microsoft.com/office/officeart/2005/8/layout/lProcess1"/>
    <dgm:cxn modelId="{56BF0A22-7430-4294-81A7-56769C53E8AB}" type="presParOf" srcId="{265985C3-78EB-4206-8A34-EDDF21C5534B}" destId="{2AA869A9-6FDA-4B69-9FDD-840E66287E9F}" srcOrd="1" destOrd="0" presId="urn:microsoft.com/office/officeart/2005/8/layout/lProcess1"/>
    <dgm:cxn modelId="{C3934720-D1E3-4730-B907-4A534CCA40A5}" type="presParOf" srcId="{265985C3-78EB-4206-8A34-EDDF21C5534B}" destId="{6FB1F4CC-E95A-4456-B9E9-8D71FC5AB382}" srcOrd="2" destOrd="0" presId="urn:microsoft.com/office/officeart/2005/8/layout/lProcess1"/>
    <dgm:cxn modelId="{3ED89B03-9E41-4C9B-87EE-0F84B44C188D}" type="presParOf" srcId="{265985C3-78EB-4206-8A34-EDDF21C5534B}" destId="{B81945BE-CA44-4532-BD2D-FCBF8DC74CAD}" srcOrd="3" destOrd="0" presId="urn:microsoft.com/office/officeart/2005/8/layout/lProcess1"/>
    <dgm:cxn modelId="{051CA85C-BD2B-4EC3-95CE-76318F0B95DF}" type="presParOf" srcId="{265985C3-78EB-4206-8A34-EDDF21C5534B}" destId="{55670F77-FC69-475D-91D7-CE28865070E4}" srcOrd="4" destOrd="0" presId="urn:microsoft.com/office/officeart/2005/8/layout/lProcess1"/>
    <dgm:cxn modelId="{A5A51C83-36B9-4EE4-B916-9568F6CF0FCE}" type="presParOf" srcId="{265985C3-78EB-4206-8A34-EDDF21C5534B}" destId="{0FF0D617-BA54-4376-9580-3292653E5300}" srcOrd="5" destOrd="0" presId="urn:microsoft.com/office/officeart/2005/8/layout/lProcess1"/>
    <dgm:cxn modelId="{150096DA-55C9-4694-9830-8D3F7BE41F46}" type="presParOf" srcId="{265985C3-78EB-4206-8A34-EDDF21C5534B}" destId="{DD291622-D771-4C0B-AA1A-8927C152DC8D}" srcOrd="6" destOrd="0" presId="urn:microsoft.com/office/officeart/2005/8/layout/lProcess1"/>
    <dgm:cxn modelId="{A008106E-AC20-4981-BC70-C66ADC6B1C43}" type="presParOf" srcId="{265985C3-78EB-4206-8A34-EDDF21C5534B}" destId="{8F7C68FD-A629-4618-93BE-C298885675CE}" srcOrd="7" destOrd="0" presId="urn:microsoft.com/office/officeart/2005/8/layout/lProcess1"/>
    <dgm:cxn modelId="{DEBAEF4A-0784-4A65-82DB-335F718F7E2D}" type="presParOf" srcId="{265985C3-78EB-4206-8A34-EDDF21C5534B}" destId="{17D1C110-81EC-4D7B-B7ED-EFDEB6913E75}" srcOrd="8" destOrd="0" presId="urn:microsoft.com/office/officeart/2005/8/layout/lProcess1"/>
    <dgm:cxn modelId="{92413948-23F5-49D7-9DF7-9EE57723B1FB}" type="presParOf" srcId="{233D39DD-FC02-4AF7-94A5-7861EF10105C}" destId="{15160E49-1BD5-4C19-BEBC-0FD105033EAA}" srcOrd="1" destOrd="0" presId="urn:microsoft.com/office/officeart/2005/8/layout/lProcess1"/>
    <dgm:cxn modelId="{CEF552DB-5185-46C5-81C2-B7AFD5954CA5}" type="presParOf" srcId="{233D39DD-FC02-4AF7-94A5-7861EF10105C}" destId="{4A4DB759-91A7-40A5-A1C0-23BA7605750E}" srcOrd="2" destOrd="0" presId="urn:microsoft.com/office/officeart/2005/8/layout/lProcess1"/>
    <dgm:cxn modelId="{D0BE8EE6-7B09-4519-B84E-80EE206FDF1E}" type="presParOf" srcId="{4A4DB759-91A7-40A5-A1C0-23BA7605750E}" destId="{51C0359B-8520-4BBA-B618-57DCE1EF868C}" srcOrd="0" destOrd="0" presId="urn:microsoft.com/office/officeart/2005/8/layout/lProcess1"/>
    <dgm:cxn modelId="{EB37712E-DB24-44A5-9EA8-DB57D1146202}" type="presParOf" srcId="{4A4DB759-91A7-40A5-A1C0-23BA7605750E}" destId="{F90B8638-FA13-4FB5-A3EA-6E04D936386C}" srcOrd="1" destOrd="0" presId="urn:microsoft.com/office/officeart/2005/8/layout/lProcess1"/>
    <dgm:cxn modelId="{E4DCCCE2-7EC2-4D23-87B1-2B86877F5986}" type="presParOf" srcId="{4A4DB759-91A7-40A5-A1C0-23BA7605750E}" destId="{DC93CA9B-CC34-4843-BD73-6D395580303E}" srcOrd="2" destOrd="0" presId="urn:microsoft.com/office/officeart/2005/8/layout/lProcess1"/>
    <dgm:cxn modelId="{163B7D97-33CB-4B7F-90EF-36E10FCBE245}" type="presParOf" srcId="{4A4DB759-91A7-40A5-A1C0-23BA7605750E}" destId="{4E633919-11C0-4AC2-862C-58D9196847B3}" srcOrd="3" destOrd="0" presId="urn:microsoft.com/office/officeart/2005/8/layout/lProcess1"/>
    <dgm:cxn modelId="{A1E720BB-8D0D-422F-8EAA-3E0B984349B9}" type="presParOf" srcId="{4A4DB759-91A7-40A5-A1C0-23BA7605750E}" destId="{2776F572-B3A3-41A0-A260-6EC13F1F47B5}" srcOrd="4" destOrd="0" presId="urn:microsoft.com/office/officeart/2005/8/layout/lProcess1"/>
    <dgm:cxn modelId="{E54BE7C6-897C-4187-BE1E-2394508BC679}" type="presParOf" srcId="{4A4DB759-91A7-40A5-A1C0-23BA7605750E}" destId="{B08F98D1-4C5B-42A2-B706-9E8D46089C31}" srcOrd="5" destOrd="0" presId="urn:microsoft.com/office/officeart/2005/8/layout/lProcess1"/>
    <dgm:cxn modelId="{3EC6D758-EE38-4B7B-9ED1-0394B8593B4E}" type="presParOf" srcId="{4A4DB759-91A7-40A5-A1C0-23BA7605750E}" destId="{CF220362-50ED-4C6B-A0CE-E29620ECD459}" srcOrd="6" destOrd="0" presId="urn:microsoft.com/office/officeart/2005/8/layout/lProcess1"/>
    <dgm:cxn modelId="{A37299B6-E2F8-498D-9F7C-0E7A8858230D}" type="presParOf" srcId="{4A4DB759-91A7-40A5-A1C0-23BA7605750E}" destId="{8540EC6A-8C1C-4328-8CC1-A180E43E1211}" srcOrd="7" destOrd="0" presId="urn:microsoft.com/office/officeart/2005/8/layout/lProcess1"/>
    <dgm:cxn modelId="{AC79C164-3BCE-4551-97EC-199BD22B163B}" type="presParOf" srcId="{4A4DB759-91A7-40A5-A1C0-23BA7605750E}" destId="{6EEB1AEE-E055-4C7B-882C-99C009C63778}" srcOrd="8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0011FC-351A-4E77-826E-0CA130574B6A}">
      <dsp:nvSpPr>
        <dsp:cNvPr id="0" name=""/>
        <dsp:cNvSpPr/>
      </dsp:nvSpPr>
      <dsp:spPr>
        <a:xfrm>
          <a:off x="310160" y="0"/>
          <a:ext cx="4767676" cy="945104"/>
        </a:xfrm>
        <a:prstGeom prst="roundRect">
          <a:avLst>
            <a:gd name="adj" fmla="val 10000"/>
          </a:avLst>
        </a:prstGeom>
        <a:solidFill>
          <a:schemeClr val="bg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altLang="ru-RU" sz="2000" b="1" kern="1200" dirty="0" err="1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Клявлинский</a:t>
          </a:r>
          <a:r>
            <a:rPr lang="ru-RU" altLang="ru-RU" sz="2000" b="1" kern="12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район, 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altLang="ru-RU" sz="2000" b="1" kern="12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с. Черный Ключ, ул. Центральная, д. 3</a:t>
          </a:r>
          <a:r>
            <a:rPr lang="ru-RU" altLang="ru-RU" sz="2000" b="0" kern="12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/>
          </a:r>
          <a:br>
            <a:rPr lang="ru-RU" altLang="ru-RU" sz="2000" b="0" kern="12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ru-RU" sz="2000" kern="1200" dirty="0"/>
        </a:p>
      </dsp:txBody>
      <dsp:txXfrm>
        <a:off x="337841" y="27681"/>
        <a:ext cx="4712314" cy="889742"/>
      </dsp:txXfrm>
    </dsp:sp>
    <dsp:sp modelId="{2AA869A9-6FDA-4B69-9FDD-840E66287E9F}">
      <dsp:nvSpPr>
        <dsp:cNvPr id="0" name=""/>
        <dsp:cNvSpPr/>
      </dsp:nvSpPr>
      <dsp:spPr>
        <a:xfrm rot="5400000">
          <a:off x="2611302" y="1027801"/>
          <a:ext cx="165393" cy="16539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B1F4CC-E95A-4456-B9E9-8D71FC5AB382}">
      <dsp:nvSpPr>
        <dsp:cNvPr id="0" name=""/>
        <dsp:cNvSpPr/>
      </dsp:nvSpPr>
      <dsp:spPr>
        <a:xfrm>
          <a:off x="803789" y="1275891"/>
          <a:ext cx="3780419" cy="94510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2900" b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862,5 м²</a:t>
          </a:r>
          <a:endParaRPr lang="ru-RU" sz="2900" kern="1200" dirty="0">
            <a:solidFill>
              <a:schemeClr val="tx1"/>
            </a:solidFill>
          </a:endParaRPr>
        </a:p>
      </dsp:txBody>
      <dsp:txXfrm>
        <a:off x="831470" y="1303572"/>
        <a:ext cx="3725057" cy="889742"/>
      </dsp:txXfrm>
    </dsp:sp>
    <dsp:sp modelId="{B81945BE-CA44-4532-BD2D-FCBF8DC74CAD}">
      <dsp:nvSpPr>
        <dsp:cNvPr id="0" name=""/>
        <dsp:cNvSpPr/>
      </dsp:nvSpPr>
      <dsp:spPr>
        <a:xfrm rot="5400000">
          <a:off x="2611302" y="2303693"/>
          <a:ext cx="165393" cy="16539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670F77-FC69-475D-91D7-CE28865070E4}">
      <dsp:nvSpPr>
        <dsp:cNvPr id="0" name=""/>
        <dsp:cNvSpPr/>
      </dsp:nvSpPr>
      <dsp:spPr>
        <a:xfrm>
          <a:off x="803789" y="2551783"/>
          <a:ext cx="3780419" cy="94510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>
              <a:latin typeface="Times New Roman" pitchFamily="18" charset="0"/>
              <a:cs typeface="Times New Roman" pitchFamily="18" charset="0"/>
            </a:rPr>
            <a:t>34</a:t>
          </a:r>
          <a:endParaRPr lang="ru-RU" sz="29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831470" y="2579464"/>
        <a:ext cx="3725057" cy="889742"/>
      </dsp:txXfrm>
    </dsp:sp>
    <dsp:sp modelId="{0FF0D617-BA54-4376-9580-3292653E5300}">
      <dsp:nvSpPr>
        <dsp:cNvPr id="0" name=""/>
        <dsp:cNvSpPr/>
      </dsp:nvSpPr>
      <dsp:spPr>
        <a:xfrm rot="5400000">
          <a:off x="2611302" y="3579585"/>
          <a:ext cx="165393" cy="16539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291622-D771-4C0B-AA1A-8927C152DC8D}">
      <dsp:nvSpPr>
        <dsp:cNvPr id="0" name=""/>
        <dsp:cNvSpPr/>
      </dsp:nvSpPr>
      <dsp:spPr>
        <a:xfrm>
          <a:off x="803789" y="3827675"/>
          <a:ext cx="3780419" cy="94510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58,75 ед.</a:t>
          </a:r>
          <a:endParaRPr lang="ru-RU" sz="29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831470" y="3855356"/>
        <a:ext cx="3725057" cy="889742"/>
      </dsp:txXfrm>
    </dsp:sp>
    <dsp:sp modelId="{8F7C68FD-A629-4618-93BE-C298885675CE}">
      <dsp:nvSpPr>
        <dsp:cNvPr id="0" name=""/>
        <dsp:cNvSpPr/>
      </dsp:nvSpPr>
      <dsp:spPr>
        <a:xfrm rot="5258123">
          <a:off x="2704998" y="4785138"/>
          <a:ext cx="24878" cy="16539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D1C110-81EC-4D7B-B7ED-EFDEB6913E75}">
      <dsp:nvSpPr>
        <dsp:cNvPr id="0" name=""/>
        <dsp:cNvSpPr/>
      </dsp:nvSpPr>
      <dsp:spPr>
        <a:xfrm>
          <a:off x="850666" y="4962890"/>
          <a:ext cx="3780419" cy="94510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Занято - 56,75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ставок</a:t>
          </a:r>
          <a:endParaRPr lang="ru-RU" sz="29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878347" y="4990571"/>
        <a:ext cx="3725057" cy="889742"/>
      </dsp:txXfrm>
    </dsp:sp>
    <dsp:sp modelId="{51C0359B-8520-4BBA-B618-57DCE1EF868C}">
      <dsp:nvSpPr>
        <dsp:cNvPr id="0" name=""/>
        <dsp:cNvSpPr/>
      </dsp:nvSpPr>
      <dsp:spPr>
        <a:xfrm>
          <a:off x="5658623" y="0"/>
          <a:ext cx="5027958" cy="945104"/>
        </a:xfrm>
        <a:prstGeom prst="roundRect">
          <a:avLst>
            <a:gd name="adj" fmla="val 10000"/>
          </a:avLst>
        </a:prstGeom>
        <a:solidFill>
          <a:schemeClr val="bg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altLang="ru-RU" sz="2000" b="1" kern="12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Исаклинский район, 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altLang="ru-RU" sz="2000" b="1" kern="12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с. Новое </a:t>
          </a:r>
          <a:r>
            <a:rPr lang="ru-RU" altLang="ru-RU" sz="2000" b="1" kern="1200" dirty="0" err="1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Якушкино</a:t>
          </a:r>
          <a:r>
            <a:rPr lang="ru-RU" altLang="ru-RU" sz="2000" b="1" kern="12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, ул. Школьная, д. 11</a:t>
          </a:r>
          <a:r>
            <a:rPr lang="ru-RU" altLang="ru-RU" sz="2000" b="0" kern="12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/>
          </a:r>
          <a:br>
            <a:rPr lang="ru-RU" altLang="ru-RU" sz="2000" b="0" kern="12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ru-RU" sz="2000" kern="1200" dirty="0"/>
        </a:p>
      </dsp:txBody>
      <dsp:txXfrm>
        <a:off x="5686304" y="27681"/>
        <a:ext cx="4972596" cy="889742"/>
      </dsp:txXfrm>
    </dsp:sp>
    <dsp:sp modelId="{F90B8638-FA13-4FB5-A3EA-6E04D936386C}">
      <dsp:nvSpPr>
        <dsp:cNvPr id="0" name=""/>
        <dsp:cNvSpPr/>
      </dsp:nvSpPr>
      <dsp:spPr>
        <a:xfrm rot="5538759">
          <a:off x="8064075" y="1027801"/>
          <a:ext cx="165528" cy="16539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93CA9B-CC34-4843-BD73-6D395580303E}">
      <dsp:nvSpPr>
        <dsp:cNvPr id="0" name=""/>
        <dsp:cNvSpPr/>
      </dsp:nvSpPr>
      <dsp:spPr>
        <a:xfrm>
          <a:off x="6230865" y="1275891"/>
          <a:ext cx="3780419" cy="94510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2900" b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1414,9 м²</a:t>
          </a:r>
          <a:endParaRPr lang="ru-RU" sz="2900" kern="1200" dirty="0">
            <a:solidFill>
              <a:schemeClr val="tx1"/>
            </a:solidFill>
          </a:endParaRPr>
        </a:p>
      </dsp:txBody>
      <dsp:txXfrm>
        <a:off x="6258546" y="1303572"/>
        <a:ext cx="3725057" cy="889742"/>
      </dsp:txXfrm>
    </dsp:sp>
    <dsp:sp modelId="{4E633919-11C0-4AC2-862C-58D9196847B3}">
      <dsp:nvSpPr>
        <dsp:cNvPr id="0" name=""/>
        <dsp:cNvSpPr/>
      </dsp:nvSpPr>
      <dsp:spPr>
        <a:xfrm rot="5400000">
          <a:off x="8038379" y="2303693"/>
          <a:ext cx="165393" cy="16539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76F572-B3A3-41A0-A260-6EC13F1F47B5}">
      <dsp:nvSpPr>
        <dsp:cNvPr id="0" name=""/>
        <dsp:cNvSpPr/>
      </dsp:nvSpPr>
      <dsp:spPr>
        <a:xfrm>
          <a:off x="6230865" y="2551783"/>
          <a:ext cx="3780419" cy="94510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>
              <a:latin typeface="Times New Roman" pitchFamily="18" charset="0"/>
              <a:cs typeface="Times New Roman" pitchFamily="18" charset="0"/>
            </a:rPr>
            <a:t>50</a:t>
          </a:r>
          <a:endParaRPr lang="ru-RU" sz="29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258546" y="2579464"/>
        <a:ext cx="3725057" cy="889742"/>
      </dsp:txXfrm>
    </dsp:sp>
    <dsp:sp modelId="{B08F98D1-4C5B-42A2-B706-9E8D46089C31}">
      <dsp:nvSpPr>
        <dsp:cNvPr id="0" name=""/>
        <dsp:cNvSpPr/>
      </dsp:nvSpPr>
      <dsp:spPr>
        <a:xfrm rot="5400000">
          <a:off x="8038379" y="3579585"/>
          <a:ext cx="165393" cy="16539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220362-50ED-4C6B-A0CE-E29620ECD459}">
      <dsp:nvSpPr>
        <dsp:cNvPr id="0" name=""/>
        <dsp:cNvSpPr/>
      </dsp:nvSpPr>
      <dsp:spPr>
        <a:xfrm>
          <a:off x="6230865" y="3827675"/>
          <a:ext cx="3780419" cy="94510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44,5 ед</a:t>
          </a:r>
          <a:r>
            <a:rPr lang="ru-RU" sz="2900" kern="1200" dirty="0" smtClean="0">
              <a:solidFill>
                <a:schemeClr val="tx1"/>
              </a:solidFill>
            </a:rPr>
            <a:t>.</a:t>
          </a:r>
          <a:endParaRPr lang="ru-RU" sz="2900" kern="1200" dirty="0">
            <a:solidFill>
              <a:schemeClr val="tx1"/>
            </a:solidFill>
          </a:endParaRPr>
        </a:p>
      </dsp:txBody>
      <dsp:txXfrm>
        <a:off x="6258546" y="3855356"/>
        <a:ext cx="3725057" cy="889742"/>
      </dsp:txXfrm>
    </dsp:sp>
    <dsp:sp modelId="{8540EC6A-8C1C-4328-8CC1-A180E43E1211}">
      <dsp:nvSpPr>
        <dsp:cNvPr id="0" name=""/>
        <dsp:cNvSpPr/>
      </dsp:nvSpPr>
      <dsp:spPr>
        <a:xfrm rot="5683385">
          <a:off x="8061497" y="4785138"/>
          <a:ext cx="25364" cy="165393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EB1AEE-E055-4C7B-882C-99C009C63778}">
      <dsp:nvSpPr>
        <dsp:cNvPr id="0" name=""/>
        <dsp:cNvSpPr/>
      </dsp:nvSpPr>
      <dsp:spPr>
        <a:xfrm>
          <a:off x="6137073" y="4962890"/>
          <a:ext cx="3780419" cy="94510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Занято – 41,5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ставок</a:t>
          </a:r>
          <a:endParaRPr lang="ru-RU" sz="29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164754" y="4990571"/>
        <a:ext cx="3725057" cy="8897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7047"/>
          </a:xfrm>
          <a:prstGeom prst="rect">
            <a:avLst/>
          </a:prstGeom>
        </p:spPr>
        <p:txBody>
          <a:bodyPr vert="horz" lIns="91586" tIns="45793" rIns="91586" bIns="4579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38" y="0"/>
            <a:ext cx="2950475" cy="497047"/>
          </a:xfrm>
          <a:prstGeom prst="rect">
            <a:avLst/>
          </a:prstGeom>
        </p:spPr>
        <p:txBody>
          <a:bodyPr vert="horz" lIns="91586" tIns="45793" rIns="91586" bIns="45793" rtlCol="0"/>
          <a:lstStyle>
            <a:lvl1pPr algn="r">
              <a:defRPr sz="1200"/>
            </a:lvl1pPr>
          </a:lstStyle>
          <a:p>
            <a:fld id="{2E92258E-78F7-47BC-8777-60A20CA752AC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463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86" tIns="45793" rIns="91586" bIns="4579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80" y="4721940"/>
            <a:ext cx="5447030" cy="4473417"/>
          </a:xfrm>
          <a:prstGeom prst="rect">
            <a:avLst/>
          </a:prstGeom>
        </p:spPr>
        <p:txBody>
          <a:bodyPr vert="horz" lIns="91586" tIns="45793" rIns="91586" bIns="45793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7047"/>
          </a:xfrm>
          <a:prstGeom prst="rect">
            <a:avLst/>
          </a:prstGeom>
        </p:spPr>
        <p:txBody>
          <a:bodyPr vert="horz" lIns="91586" tIns="45793" rIns="91586" bIns="4579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38" y="9442154"/>
            <a:ext cx="2950475" cy="497047"/>
          </a:xfrm>
          <a:prstGeom prst="rect">
            <a:avLst/>
          </a:prstGeom>
        </p:spPr>
        <p:txBody>
          <a:bodyPr vert="horz" lIns="91586" tIns="45793" rIns="91586" bIns="45793" rtlCol="0" anchor="b"/>
          <a:lstStyle>
            <a:lvl1pPr algn="r">
              <a:defRPr sz="1200"/>
            </a:lvl1pPr>
          </a:lstStyle>
          <a:p>
            <a:fld id="{9DD41AB0-81E7-4380-93E4-E39BC1A763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460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6125"/>
            <a:ext cx="6624638" cy="37258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745C028-35ED-4683-8101-87B950785342}" type="slidenum">
              <a:rPr lang="ru-RU" altLang="ru-RU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225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377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798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057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708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17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99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711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734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3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90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610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0925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EE59CE-CC71-443B-BB07-922E1796DFC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4356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AFF3D8-30C5-4E1B-9DD2-FC2C4ADDAE0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805756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5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7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B4F3E0-0E20-4123-8BF8-B0BCABFE444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924306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84D3ED-EECA-4F8D-8052-A99B3D8BBE5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889226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D61CE3-98BE-4618-AB81-F3A877F4219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353437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BF7DF-F8A9-49A1-AD6F-080A90453CE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774220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F4A6F5-D9E8-4A13-A2CA-D32C18AD2B6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758265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3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7EF7E-B742-430D-98E4-F293E531DE6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432623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3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CEEFAF-F6FB-45CD-B0FC-32D3753A745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408858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DDDD16-0695-47E4-BB84-22FC4623FAB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507257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42400-BA17-4DFC-9794-BA529EFD639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289623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7605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5094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2184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4069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6583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654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0206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2360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6709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336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889-0F51-4A11-BD22-7C3FFB0F038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4B80A-506B-47C0-BF92-BE1E19B7E0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2370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001F5F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0683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001F5F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7162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001F5F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0455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001F5F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9795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07530" y="1330833"/>
            <a:ext cx="2716448" cy="252590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81071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001F5F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6081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001F5F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9747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001F5F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86047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001F5F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81081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07530" y="1330833"/>
            <a:ext cx="2716448" cy="252590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65833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001F5F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74484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001F5F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64882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001F5F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12491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001F5F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64618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07530" y="1330833"/>
            <a:ext cx="2716448" cy="252590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03277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001F5F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19239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001F5F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79931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001F5F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91442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001F5F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7742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07530" y="1330833"/>
            <a:ext cx="2716448" cy="252590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36165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rgbClr val="E5E2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05" y="538189"/>
            <a:ext cx="3783005" cy="1171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9484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solidFill>
          <a:srgbClr val="E5E2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4227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72" y="163468"/>
            <a:ext cx="11468010" cy="836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883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152"/>
            <a:ext cx="117597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42216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740" y="-720"/>
            <a:ext cx="111664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60411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1468010" cy="49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154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43.xml"/><Relationship Id="rId4" Type="http://schemas.openxmlformats.org/officeDocument/2006/relationships/slideLayout" Target="../slideLayouts/slideLayout42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7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1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53.xml"/><Relationship Id="rId4" Type="http://schemas.openxmlformats.org/officeDocument/2006/relationships/slideLayout" Target="../slideLayouts/slideLayout52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6.xml"/><Relationship Id="rId7" Type="http://schemas.openxmlformats.org/officeDocument/2006/relationships/theme" Target="../theme/theme8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EBEBE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9D5889-0F51-4A11-BD22-7C3FFB0F038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6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24B80A-506B-47C0-BF92-BE1E19B7E09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52666" y="5699570"/>
            <a:ext cx="2046194" cy="27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030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6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6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61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9517C53-9E54-4722-909A-61BBA967654D}" type="slidenum">
              <a:rPr lang="ru-RU" altLang="ru-RU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47516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EBEBE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9D5889-0F51-4A11-BD22-7C3FFB0F038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24B80A-506B-47C0-BF92-BE1E19B7E09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52666" y="5699566"/>
            <a:ext cx="2046194" cy="270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496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79500" y="3428"/>
            <a:ext cx="10582910" cy="953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001F5F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11682" y="2704846"/>
            <a:ext cx="10168635" cy="34010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kern="0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ker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105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79500" y="3428"/>
            <a:ext cx="10582910" cy="953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001F5F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11682" y="2704846"/>
            <a:ext cx="10168635" cy="34010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kern="0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ker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503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79500" y="3428"/>
            <a:ext cx="10582910" cy="953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001F5F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11682" y="2704846"/>
            <a:ext cx="10168635" cy="34010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kern="0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ker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283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79500" y="3428"/>
            <a:ext cx="10582910" cy="953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001F5F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11682" y="2704846"/>
            <a:ext cx="10168635" cy="34010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1F5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kern="0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ker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610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78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46052" rtl="0" eaLnBrk="1" latinLnBrk="0" hangingPunct="1">
        <a:spcBef>
          <a:spcPct val="0"/>
        </a:spcBef>
        <a:buNone/>
        <a:defRPr sz="453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4769" indent="-354769" algn="l" defTabSz="946052" rtl="0" eaLnBrk="1" latinLnBrk="0" hangingPunct="1">
        <a:spcBef>
          <a:spcPct val="20000"/>
        </a:spcBef>
        <a:buFont typeface="Arial" pitchFamily="34" charset="0"/>
        <a:buChar char="•"/>
        <a:defRPr sz="3356" kern="1200">
          <a:solidFill>
            <a:schemeClr val="tx1"/>
          </a:solidFill>
          <a:latin typeface="+mn-lt"/>
          <a:ea typeface="+mn-ea"/>
          <a:cs typeface="+mn-cs"/>
        </a:defRPr>
      </a:lvl1pPr>
      <a:lvl2pPr marL="768667" indent="-295641" algn="l" defTabSz="946052" rtl="0" eaLnBrk="1" latinLnBrk="0" hangingPunct="1">
        <a:spcBef>
          <a:spcPct val="20000"/>
        </a:spcBef>
        <a:buFont typeface="Arial" pitchFamily="34" charset="0"/>
        <a:buChar char="–"/>
        <a:defRPr sz="2902" kern="1200">
          <a:solidFill>
            <a:schemeClr val="tx1"/>
          </a:solidFill>
          <a:latin typeface="+mn-lt"/>
          <a:ea typeface="+mn-ea"/>
          <a:cs typeface="+mn-cs"/>
        </a:defRPr>
      </a:lvl2pPr>
      <a:lvl3pPr marL="1182565" indent="-236513" algn="l" defTabSz="946052" rtl="0" eaLnBrk="1" latinLnBrk="0" hangingPunct="1">
        <a:spcBef>
          <a:spcPct val="20000"/>
        </a:spcBef>
        <a:buFont typeface="Arial" pitchFamily="34" charset="0"/>
        <a:buChar char="•"/>
        <a:defRPr sz="2449" kern="1200">
          <a:solidFill>
            <a:schemeClr val="tx1"/>
          </a:solidFill>
          <a:latin typeface="+mn-lt"/>
          <a:ea typeface="+mn-ea"/>
          <a:cs typeface="+mn-cs"/>
        </a:defRPr>
      </a:lvl3pPr>
      <a:lvl4pPr marL="1655591" indent="-236513" algn="l" defTabSz="946052" rtl="0" eaLnBrk="1" latinLnBrk="0" hangingPunct="1">
        <a:spcBef>
          <a:spcPct val="20000"/>
        </a:spcBef>
        <a:buFont typeface="Arial" pitchFamily="34" charset="0"/>
        <a:buChar char="–"/>
        <a:defRPr sz="2086" kern="1200">
          <a:solidFill>
            <a:schemeClr val="tx1"/>
          </a:solidFill>
          <a:latin typeface="+mn-lt"/>
          <a:ea typeface="+mn-ea"/>
          <a:cs typeface="+mn-cs"/>
        </a:defRPr>
      </a:lvl4pPr>
      <a:lvl5pPr marL="2128617" indent="-236513" algn="l" defTabSz="946052" rtl="0" eaLnBrk="1" latinLnBrk="0" hangingPunct="1">
        <a:spcBef>
          <a:spcPct val="20000"/>
        </a:spcBef>
        <a:buFont typeface="Arial" pitchFamily="34" charset="0"/>
        <a:buChar char="»"/>
        <a:defRPr sz="2086" kern="1200">
          <a:solidFill>
            <a:schemeClr val="tx1"/>
          </a:solidFill>
          <a:latin typeface="+mn-lt"/>
          <a:ea typeface="+mn-ea"/>
          <a:cs typeface="+mn-cs"/>
        </a:defRPr>
      </a:lvl5pPr>
      <a:lvl6pPr marL="2601642" indent="-236513" algn="l" defTabSz="946052" rtl="0" eaLnBrk="1" latinLnBrk="0" hangingPunct="1">
        <a:spcBef>
          <a:spcPct val="20000"/>
        </a:spcBef>
        <a:buFont typeface="Arial" pitchFamily="34" charset="0"/>
        <a:buChar char="•"/>
        <a:defRPr sz="2086" kern="1200">
          <a:solidFill>
            <a:schemeClr val="tx1"/>
          </a:solidFill>
          <a:latin typeface="+mn-lt"/>
          <a:ea typeface="+mn-ea"/>
          <a:cs typeface="+mn-cs"/>
        </a:defRPr>
      </a:lvl6pPr>
      <a:lvl7pPr marL="3074668" indent="-236513" algn="l" defTabSz="946052" rtl="0" eaLnBrk="1" latinLnBrk="0" hangingPunct="1">
        <a:spcBef>
          <a:spcPct val="20000"/>
        </a:spcBef>
        <a:buFont typeface="Arial" pitchFamily="34" charset="0"/>
        <a:buChar char="•"/>
        <a:defRPr sz="2086" kern="1200">
          <a:solidFill>
            <a:schemeClr val="tx1"/>
          </a:solidFill>
          <a:latin typeface="+mn-lt"/>
          <a:ea typeface="+mn-ea"/>
          <a:cs typeface="+mn-cs"/>
        </a:defRPr>
      </a:lvl7pPr>
      <a:lvl8pPr marL="3547694" indent="-236513" algn="l" defTabSz="946052" rtl="0" eaLnBrk="1" latinLnBrk="0" hangingPunct="1">
        <a:spcBef>
          <a:spcPct val="20000"/>
        </a:spcBef>
        <a:buFont typeface="Arial" pitchFamily="34" charset="0"/>
        <a:buChar char="•"/>
        <a:defRPr sz="2086" kern="1200">
          <a:solidFill>
            <a:schemeClr val="tx1"/>
          </a:solidFill>
          <a:latin typeface="+mn-lt"/>
          <a:ea typeface="+mn-ea"/>
          <a:cs typeface="+mn-cs"/>
        </a:defRPr>
      </a:lvl8pPr>
      <a:lvl9pPr marL="4020720" indent="-236513" algn="l" defTabSz="946052" rtl="0" eaLnBrk="1" latinLnBrk="0" hangingPunct="1">
        <a:spcBef>
          <a:spcPct val="20000"/>
        </a:spcBef>
        <a:buFont typeface="Arial" pitchFamily="34" charset="0"/>
        <a:buChar char="•"/>
        <a:defRPr sz="208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46052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1pPr>
      <a:lvl2pPr marL="473026" algn="l" defTabSz="946052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2pPr>
      <a:lvl3pPr marL="946052" algn="l" defTabSz="946052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3pPr>
      <a:lvl4pPr marL="1419078" algn="l" defTabSz="946052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4pPr>
      <a:lvl5pPr marL="1892104" algn="l" defTabSz="946052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5pPr>
      <a:lvl6pPr marL="2365129" algn="l" defTabSz="946052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6pPr>
      <a:lvl7pPr marL="2838155" algn="l" defTabSz="946052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7pPr>
      <a:lvl8pPr marL="3311181" algn="l" defTabSz="946052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8pPr>
      <a:lvl9pPr marL="3784207" algn="l" defTabSz="946052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31637" y="365137"/>
            <a:ext cx="8522163" cy="1393335"/>
          </a:xfrm>
        </p:spPr>
        <p:txBody>
          <a:bodyPr/>
          <a:lstStyle/>
          <a:p>
            <a:pPr algn="ctr"/>
            <a:r>
              <a:rPr lang="ru-RU" altLang="ru-RU" sz="2000" b="1" dirty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МИНИСТЕРСТВО </a:t>
            </a:r>
            <a:r>
              <a:rPr lang="ru-RU" altLang="ru-RU" sz="2000" b="1" dirty="0" smtClean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СОЦИАЛЬНО-ДЕМОГРАФИЧЕСКОЙ </a:t>
            </a:r>
            <a:r>
              <a:rPr lang="ru-RU" altLang="ru-RU" sz="2000" b="1" dirty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И СЕМЕЙНОЙ </a:t>
            </a:r>
            <a:r>
              <a:rPr lang="ru-RU" altLang="ru-RU" sz="2000" b="1" dirty="0" smtClean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ПОЛИТИКИ САМАРСКОЙ ОБЛАСТИ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2809" y="1496510"/>
            <a:ext cx="10515600" cy="4807199"/>
          </a:xfrm>
        </p:spPr>
        <p:txBody>
          <a:bodyPr>
            <a:normAutofit/>
          </a:bodyPr>
          <a:lstStyle/>
          <a:p>
            <a:pPr marL="0" lvl="0" indent="0" algn="ctr" eaLnBrk="1" hangingPunct="1">
              <a:lnSpc>
                <a:spcPct val="150000"/>
              </a:lnSpc>
              <a:spcBef>
                <a:spcPct val="0"/>
              </a:spcBef>
              <a:buClr>
                <a:srgbClr val="99FF66"/>
              </a:buClr>
              <a:buNone/>
            </a:pPr>
            <a:endParaRPr lang="ru-RU" altLang="ru-RU" sz="24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Clr>
                <a:srgbClr val="99FF66"/>
              </a:buClr>
              <a:buNone/>
            </a:pPr>
            <a:endParaRPr lang="ru-RU" altLang="ru-RU" sz="24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Clr>
                <a:srgbClr val="99FF66"/>
              </a:buClr>
              <a:buNone/>
            </a:pPr>
            <a:endParaRPr lang="ru-RU" altLang="ru-RU" sz="2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Clr>
                <a:srgbClr val="99FF66"/>
              </a:buClr>
              <a:buNone/>
            </a:pPr>
            <a:r>
              <a:rPr lang="ru-RU" alt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altLang="ru-RU" sz="2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Организация внутреннего финансового контроля в целях</a:t>
            </a:r>
          </a:p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Clr>
                <a:srgbClr val="99FF66"/>
              </a:buClr>
              <a:buNone/>
            </a:pPr>
            <a:r>
              <a:rPr lang="ru-RU" altLang="ru-RU" sz="2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противоде</a:t>
            </a:r>
            <a:r>
              <a:rPr lang="ru-RU" altLang="ru-RU" sz="2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altLang="ru-RU" sz="2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ствия коррупционным правонарушениям </a:t>
            </a:r>
          </a:p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Clr>
                <a:srgbClr val="99FF66"/>
              </a:buClr>
              <a:buNone/>
            </a:pPr>
            <a:r>
              <a:rPr lang="ru-RU" altLang="ru-RU" sz="2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 снижения коррупционных рисков</a:t>
            </a:r>
          </a:p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Clr>
                <a:srgbClr val="99FF66"/>
              </a:buClr>
              <a:buNone/>
            </a:pPr>
            <a:r>
              <a:rPr lang="ru-RU" altLang="ru-RU" sz="2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в ГБУ СО «Клявлинский дом-интернат»</a:t>
            </a:r>
          </a:p>
          <a:p>
            <a:pPr marL="0" lvl="0" indent="0" algn="ctr" eaLnBrk="1" hangingPunct="1">
              <a:lnSpc>
                <a:spcPct val="150000"/>
              </a:lnSpc>
              <a:spcBef>
                <a:spcPct val="0"/>
              </a:spcBef>
              <a:buClr>
                <a:srgbClr val="99FF66"/>
              </a:buClr>
              <a:buNone/>
            </a:pPr>
            <a:r>
              <a:rPr lang="ru-RU" altLang="ru-RU" sz="2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2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Clr>
                <a:srgbClr val="99FF66"/>
              </a:buClr>
              <a:buNone/>
            </a:pPr>
            <a:r>
              <a:rPr lang="ru-RU" alt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</a:t>
            </a:r>
          </a:p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Clr>
                <a:srgbClr val="99FF66"/>
              </a:buClr>
              <a:buNone/>
            </a:pPr>
            <a:r>
              <a:rPr lang="ru-RU" alt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Директор </a:t>
            </a:r>
          </a:p>
          <a:p>
            <a:pPr marL="0" lvl="0" indent="0" algn="r">
              <a:lnSpc>
                <a:spcPct val="100000"/>
              </a:lnSpc>
              <a:spcBef>
                <a:spcPct val="0"/>
              </a:spcBef>
              <a:buClr>
                <a:srgbClr val="99FF66"/>
              </a:buClr>
              <a:buNone/>
            </a:pPr>
            <a:r>
              <a:rPr lang="ru-RU" altLang="ru-RU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ГБУ СО «Клявлинский дом-интернат»</a:t>
            </a:r>
          </a:p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Clr>
                <a:srgbClr val="99FF66"/>
              </a:buClr>
              <a:buNone/>
            </a:pPr>
            <a:r>
              <a:rPr lang="ru-RU" alt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</a:t>
            </a:r>
            <a:r>
              <a:rPr lang="ru-RU" altLang="ru-RU" sz="16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И.А.Сондолова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16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1" y="195238"/>
            <a:ext cx="2450123" cy="1509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03919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8492904"/>
              </p:ext>
            </p:extLst>
          </p:nvPr>
        </p:nvGraphicFramePr>
        <p:xfrm>
          <a:off x="827136" y="554568"/>
          <a:ext cx="10945216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75" name="TextBox 6"/>
          <p:cNvSpPr txBox="1">
            <a:spLocks noChangeArrowheads="1"/>
          </p:cNvSpPr>
          <p:nvPr/>
        </p:nvSpPr>
        <p:spPr bwMode="auto">
          <a:xfrm>
            <a:off x="5453595" y="1715250"/>
            <a:ext cx="187324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Общая площадь здания</a:t>
            </a:r>
          </a:p>
        </p:txBody>
      </p:sp>
      <p:sp>
        <p:nvSpPr>
          <p:cNvPr id="3076" name="TextBox 6"/>
          <p:cNvSpPr txBox="1">
            <a:spLocks noChangeArrowheads="1"/>
          </p:cNvSpPr>
          <p:nvPr/>
        </p:nvSpPr>
        <p:spPr bwMode="auto">
          <a:xfrm>
            <a:off x="5334003" y="3071075"/>
            <a:ext cx="211243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Количество </a:t>
            </a:r>
            <a:r>
              <a:rPr lang="ru-RU" alt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стационарных </a:t>
            </a:r>
            <a:r>
              <a:rPr lang="ru-RU" alt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мест</a:t>
            </a:r>
          </a:p>
        </p:txBody>
      </p:sp>
      <p:sp>
        <p:nvSpPr>
          <p:cNvPr id="3077" name="TextBox 7"/>
          <p:cNvSpPr txBox="1">
            <a:spLocks noChangeArrowheads="1"/>
          </p:cNvSpPr>
          <p:nvPr/>
        </p:nvSpPr>
        <p:spPr bwMode="auto">
          <a:xfrm>
            <a:off x="5334003" y="4550508"/>
            <a:ext cx="211243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Штатное расписание</a:t>
            </a:r>
          </a:p>
        </p:txBody>
      </p:sp>
      <p:sp>
        <p:nvSpPr>
          <p:cNvPr id="3078" name="TextBox 1"/>
          <p:cNvSpPr txBox="1">
            <a:spLocks noChangeArrowheads="1"/>
          </p:cNvSpPr>
          <p:nvPr/>
        </p:nvSpPr>
        <p:spPr bwMode="auto">
          <a:xfrm>
            <a:off x="46569" y="115901"/>
            <a:ext cx="11906251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СТРУКТУРА УЧРЕЖДЕНИЯ</a:t>
            </a:r>
          </a:p>
        </p:txBody>
      </p:sp>
    </p:spTree>
    <p:extLst>
      <p:ext uri="{BB962C8B-B14F-4D97-AF65-F5344CB8AC3E}">
        <p14:creationId xmlns:p14="http://schemas.microsoft.com/office/powerpoint/2010/main" val="389927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4"/>
          <p:cNvSpPr txBox="1">
            <a:spLocks noChangeArrowheads="1"/>
          </p:cNvSpPr>
          <p:nvPr/>
        </p:nvSpPr>
        <p:spPr bwMode="auto">
          <a:xfrm>
            <a:off x="525996" y="1594465"/>
            <a:ext cx="11233149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ru-RU" sz="2400" dirty="0">
                <a:solidFill>
                  <a:srgbClr val="002060"/>
                </a:solidFill>
              </a:rPr>
              <a:t>Трудовой Кодекс Российской </a:t>
            </a:r>
            <a:r>
              <a:rPr lang="ru-RU" sz="2400" dirty="0" smtClean="0">
                <a:solidFill>
                  <a:srgbClr val="002060"/>
                </a:solidFill>
              </a:rPr>
              <a:t>Федерации</a:t>
            </a:r>
          </a:p>
          <a:p>
            <a:pPr marL="34290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endParaRPr lang="ru-RU" sz="2400" dirty="0" smtClean="0">
              <a:solidFill>
                <a:srgbClr val="002060"/>
              </a:solidFill>
            </a:endParaRPr>
          </a:p>
          <a:p>
            <a:pPr marL="34290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>
                <a:solidFill>
                  <a:srgbClr val="002060"/>
                </a:solidFill>
              </a:rPr>
              <a:t>Федеральный закон от 25.12.2008 года №273-ФЗ «О противодействии коррупции» </a:t>
            </a:r>
            <a:endParaRPr lang="ru-RU" sz="2400" dirty="0" smtClean="0">
              <a:solidFill>
                <a:srgbClr val="002060"/>
              </a:solidFill>
            </a:endParaRPr>
          </a:p>
          <a:p>
            <a:pPr marL="34290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endParaRPr lang="ru-RU" sz="2400" dirty="0" smtClean="0">
              <a:solidFill>
                <a:srgbClr val="002060"/>
              </a:solidFill>
            </a:endParaRPr>
          </a:p>
          <a:p>
            <a:pPr marL="34290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Приказ </a:t>
            </a:r>
            <a:r>
              <a:rPr lang="ru-RU" sz="2400" dirty="0">
                <a:solidFill>
                  <a:srgbClr val="002060"/>
                </a:solidFill>
              </a:rPr>
              <a:t>Минтруда России №530н от </a:t>
            </a:r>
            <a:r>
              <a:rPr lang="ru-RU" sz="2400" dirty="0" smtClean="0">
                <a:solidFill>
                  <a:srgbClr val="002060"/>
                </a:solidFill>
              </a:rPr>
              <a:t>07.10.2013</a:t>
            </a:r>
          </a:p>
          <a:p>
            <a:pPr marL="34290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endParaRPr lang="ru-RU" sz="2400" dirty="0" smtClean="0">
              <a:solidFill>
                <a:srgbClr val="002060"/>
              </a:solidFill>
            </a:endParaRPr>
          </a:p>
          <a:p>
            <a:pPr marL="34290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>
                <a:solidFill>
                  <a:srgbClr val="002060"/>
                </a:solidFill>
              </a:rPr>
              <a:t>Закон Самарской области от 10.03.2009 №23-ГД «О противодействию коррупции в Самарской области</a:t>
            </a:r>
            <a:r>
              <a:rPr lang="ru-RU" sz="2400" dirty="0" smtClean="0">
                <a:solidFill>
                  <a:srgbClr val="002060"/>
                </a:solidFill>
              </a:rPr>
              <a:t>»</a:t>
            </a:r>
          </a:p>
          <a:p>
            <a:pPr marL="34290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endParaRPr lang="ru-RU" sz="2400" dirty="0" smtClean="0">
              <a:solidFill>
                <a:srgbClr val="002060"/>
              </a:solidFill>
            </a:endParaRPr>
          </a:p>
          <a:p>
            <a:pPr marL="34290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400" dirty="0">
                <a:solidFill>
                  <a:srgbClr val="002060"/>
                </a:solidFill>
              </a:rPr>
              <a:t>Локальные нормативные акты</a:t>
            </a:r>
            <a:endParaRPr lang="ru-RU" sz="2400" b="1" dirty="0" smtClean="0">
              <a:solidFill>
                <a:srgbClr val="002060"/>
              </a:solidFill>
            </a:endParaRPr>
          </a:p>
        </p:txBody>
      </p:sp>
      <p:sp>
        <p:nvSpPr>
          <p:cNvPr id="4099" name="TextBox 2"/>
          <p:cNvSpPr txBox="1">
            <a:spLocks noChangeArrowheads="1"/>
          </p:cNvSpPr>
          <p:nvPr/>
        </p:nvSpPr>
        <p:spPr bwMode="auto">
          <a:xfrm>
            <a:off x="285757" y="260359"/>
            <a:ext cx="1171363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002060"/>
                </a:solidFill>
              </a:rPr>
              <a:t>Правовые основы деятельности по профилактике коррупционных правонарушений в учреждении</a:t>
            </a:r>
            <a:endParaRPr lang="ru-RU" alt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1288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53750" y="2682990"/>
            <a:ext cx="5624422" cy="15696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ВНУТРЕННИЙ ФИНАНСОВЫЙ КОНТРОЛЬ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53750" y="577929"/>
            <a:ext cx="5624422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БЮДЖЕТНЫЙ КОДЕКС РФ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Соблюдение внутренних стандартов и процедур составления и исполнения бюджета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07995" y="5162391"/>
            <a:ext cx="5503652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ФЕДЕРАЛЬНЫЙ ЗАКОН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№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402-ФЗ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Внутренний контроль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фактов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хозяйственной жизни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Стрелка вверх 4"/>
          <p:cNvSpPr/>
          <p:nvPr/>
        </p:nvSpPr>
        <p:spPr>
          <a:xfrm>
            <a:off x="5623645" y="2147587"/>
            <a:ext cx="484632" cy="535402"/>
          </a:xfrm>
          <a:prstGeom prst="up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5623644" y="4316657"/>
            <a:ext cx="472355" cy="733419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1092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6">
            <a:extLst>
              <a:ext uri="{FF2B5EF4-FFF2-40B4-BE49-F238E27FC236}">
                <a16:creationId xmlns:a16="http://schemas.microsoft.com/office/drawing/2014/main" id="{E7CE8066-2C50-4BDD-97C8-BBE761066BBC}"/>
              </a:ext>
            </a:extLst>
          </p:cNvPr>
          <p:cNvSpPr/>
          <p:nvPr/>
        </p:nvSpPr>
        <p:spPr>
          <a:xfrm rot="3600000" flipV="1">
            <a:off x="5737802" y="2391407"/>
            <a:ext cx="215626" cy="133131"/>
          </a:xfrm>
          <a:custGeom>
            <a:avLst/>
            <a:gdLst/>
            <a:ahLst/>
            <a:cxnLst/>
            <a:rect l="l" t="t" r="r" b="b"/>
            <a:pathLst>
              <a:path w="431252" h="266261">
                <a:moveTo>
                  <a:pt x="261032" y="0"/>
                </a:moveTo>
                <a:lnTo>
                  <a:pt x="431252" y="266261"/>
                </a:lnTo>
                <a:lnTo>
                  <a:pt x="0" y="15070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prstClr val="white"/>
              </a:solidFill>
            </a:endParaRPr>
          </a:p>
        </p:txBody>
      </p:sp>
      <p:sp>
        <p:nvSpPr>
          <p:cNvPr id="5" name="Isosceles Triangle 6">
            <a:extLst>
              <a:ext uri="{FF2B5EF4-FFF2-40B4-BE49-F238E27FC236}">
                <a16:creationId xmlns:a16="http://schemas.microsoft.com/office/drawing/2014/main" id="{5AD76CAE-C774-491B-B466-ABE0E72B40BA}"/>
              </a:ext>
            </a:extLst>
          </p:cNvPr>
          <p:cNvSpPr/>
          <p:nvPr/>
        </p:nvSpPr>
        <p:spPr>
          <a:xfrm rot="18000000">
            <a:off x="5743440" y="4559743"/>
            <a:ext cx="215626" cy="133131"/>
          </a:xfrm>
          <a:custGeom>
            <a:avLst/>
            <a:gdLst/>
            <a:ahLst/>
            <a:cxnLst/>
            <a:rect l="l" t="t" r="r" b="b"/>
            <a:pathLst>
              <a:path w="431252" h="266261">
                <a:moveTo>
                  <a:pt x="261032" y="0"/>
                </a:moveTo>
                <a:lnTo>
                  <a:pt x="431252" y="266261"/>
                </a:lnTo>
                <a:lnTo>
                  <a:pt x="0" y="150707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prstClr val="white"/>
              </a:solidFill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4E191D03-53A3-45E7-A6BF-D36C2FEAB066}"/>
              </a:ext>
            </a:extLst>
          </p:cNvPr>
          <p:cNvSpPr/>
          <p:nvPr/>
        </p:nvSpPr>
        <p:spPr>
          <a:xfrm>
            <a:off x="1046499" y="3652775"/>
            <a:ext cx="4788000" cy="198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prstClr val="white"/>
              </a:solidFill>
            </a:endParaRPr>
          </a:p>
        </p:txBody>
      </p:sp>
      <p:sp>
        <p:nvSpPr>
          <p:cNvPr id="7" name="Pentagon 34">
            <a:extLst>
              <a:ext uri="{FF2B5EF4-FFF2-40B4-BE49-F238E27FC236}">
                <a16:creationId xmlns:a16="http://schemas.microsoft.com/office/drawing/2014/main" id="{E04AA2DC-D97B-4894-BBC5-93BFC533AAAD}"/>
              </a:ext>
            </a:extLst>
          </p:cNvPr>
          <p:cNvSpPr/>
          <p:nvPr/>
        </p:nvSpPr>
        <p:spPr>
          <a:xfrm rot="10800000">
            <a:off x="4399164" y="3584959"/>
            <a:ext cx="1570374" cy="991548"/>
          </a:xfrm>
          <a:prstGeom prst="homePlate">
            <a:avLst/>
          </a:prstGeom>
          <a:solidFill>
            <a:schemeClr val="accent4"/>
          </a:solidFill>
          <a:ln>
            <a:noFill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prstClr val="white"/>
              </a:solidFill>
            </a:endParaRPr>
          </a:p>
        </p:txBody>
      </p:sp>
      <p:sp>
        <p:nvSpPr>
          <p:cNvPr id="8" name="Isosceles Triangle 6">
            <a:extLst>
              <a:ext uri="{FF2B5EF4-FFF2-40B4-BE49-F238E27FC236}">
                <a16:creationId xmlns:a16="http://schemas.microsoft.com/office/drawing/2014/main" id="{8704D2E6-C029-41C0-AF86-31C444879ECF}"/>
              </a:ext>
            </a:extLst>
          </p:cNvPr>
          <p:cNvSpPr/>
          <p:nvPr/>
        </p:nvSpPr>
        <p:spPr>
          <a:xfrm rot="14400000" flipV="1">
            <a:off x="6233688" y="4559744"/>
            <a:ext cx="215626" cy="133131"/>
          </a:xfrm>
          <a:custGeom>
            <a:avLst/>
            <a:gdLst/>
            <a:ahLst/>
            <a:cxnLst/>
            <a:rect l="l" t="t" r="r" b="b"/>
            <a:pathLst>
              <a:path w="431252" h="266261">
                <a:moveTo>
                  <a:pt x="261032" y="0"/>
                </a:moveTo>
                <a:lnTo>
                  <a:pt x="431252" y="266261"/>
                </a:lnTo>
                <a:lnTo>
                  <a:pt x="0" y="150707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prstClr val="white"/>
              </a:solidFill>
            </a:endParaRP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CFA824E4-74AA-4295-BC78-1AFE4A132058}"/>
              </a:ext>
            </a:extLst>
          </p:cNvPr>
          <p:cNvSpPr/>
          <p:nvPr/>
        </p:nvSpPr>
        <p:spPr>
          <a:xfrm flipV="1">
            <a:off x="6348456" y="3652775"/>
            <a:ext cx="4788000" cy="198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prstClr val="white"/>
              </a:solidFill>
            </a:endParaRPr>
          </a:p>
        </p:txBody>
      </p:sp>
      <p:sp>
        <p:nvSpPr>
          <p:cNvPr id="10" name="Pentagon 37">
            <a:extLst>
              <a:ext uri="{FF2B5EF4-FFF2-40B4-BE49-F238E27FC236}">
                <a16:creationId xmlns:a16="http://schemas.microsoft.com/office/drawing/2014/main" id="{398E7196-C137-4119-8AA7-305C33D57361}"/>
              </a:ext>
            </a:extLst>
          </p:cNvPr>
          <p:cNvSpPr/>
          <p:nvPr/>
        </p:nvSpPr>
        <p:spPr>
          <a:xfrm flipV="1">
            <a:off x="6223216" y="3584960"/>
            <a:ext cx="1570374" cy="991548"/>
          </a:xfrm>
          <a:prstGeom prst="homePlate">
            <a:avLst/>
          </a:prstGeom>
          <a:solidFill>
            <a:schemeClr val="accent3"/>
          </a:solidFill>
          <a:ln>
            <a:noFill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prstClr val="white"/>
              </a:solidFill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1E682433-501A-4A36-960D-23DE6CBB5DEA}"/>
              </a:ext>
            </a:extLst>
          </p:cNvPr>
          <p:cNvSpPr/>
          <p:nvPr/>
        </p:nvSpPr>
        <p:spPr>
          <a:xfrm flipV="1">
            <a:off x="1040860" y="1451502"/>
            <a:ext cx="4788000" cy="198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prstClr val="white"/>
              </a:solidFill>
            </a:endParaRPr>
          </a:p>
        </p:txBody>
      </p:sp>
      <p:sp>
        <p:nvSpPr>
          <p:cNvPr id="12" name="Isosceles Triangle 6">
            <a:extLst>
              <a:ext uri="{FF2B5EF4-FFF2-40B4-BE49-F238E27FC236}">
                <a16:creationId xmlns:a16="http://schemas.microsoft.com/office/drawing/2014/main" id="{EB044BAF-A56B-41F6-9EF1-C7FD6F1F8476}"/>
              </a:ext>
            </a:extLst>
          </p:cNvPr>
          <p:cNvSpPr/>
          <p:nvPr/>
        </p:nvSpPr>
        <p:spPr>
          <a:xfrm rot="7200000">
            <a:off x="6228048" y="2391408"/>
            <a:ext cx="215626" cy="133131"/>
          </a:xfrm>
          <a:custGeom>
            <a:avLst/>
            <a:gdLst/>
            <a:ahLst/>
            <a:cxnLst/>
            <a:rect l="l" t="t" r="r" b="b"/>
            <a:pathLst>
              <a:path w="431252" h="266261">
                <a:moveTo>
                  <a:pt x="261032" y="0"/>
                </a:moveTo>
                <a:lnTo>
                  <a:pt x="431252" y="266261"/>
                </a:lnTo>
                <a:lnTo>
                  <a:pt x="0" y="150707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prstClr val="white"/>
              </a:solidFill>
            </a:endParaRPr>
          </a:p>
        </p:txBody>
      </p:sp>
      <p:sp>
        <p:nvSpPr>
          <p:cNvPr id="13" name="Rectangle 11">
            <a:extLst>
              <a:ext uri="{FF2B5EF4-FFF2-40B4-BE49-F238E27FC236}">
                <a16:creationId xmlns:a16="http://schemas.microsoft.com/office/drawing/2014/main" id="{980189F1-9A3F-4534-B530-010EBFA915E4}"/>
              </a:ext>
            </a:extLst>
          </p:cNvPr>
          <p:cNvSpPr/>
          <p:nvPr/>
        </p:nvSpPr>
        <p:spPr>
          <a:xfrm>
            <a:off x="6293027" y="1451502"/>
            <a:ext cx="4788000" cy="198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prstClr val="white"/>
              </a:solidFill>
            </a:endParaRPr>
          </a:p>
        </p:txBody>
      </p:sp>
      <p:sp>
        <p:nvSpPr>
          <p:cNvPr id="14" name="Pentagon 41">
            <a:extLst>
              <a:ext uri="{FF2B5EF4-FFF2-40B4-BE49-F238E27FC236}">
                <a16:creationId xmlns:a16="http://schemas.microsoft.com/office/drawing/2014/main" id="{E7F90C88-688C-48E0-9AE4-EB94B6AB5936}"/>
              </a:ext>
            </a:extLst>
          </p:cNvPr>
          <p:cNvSpPr/>
          <p:nvPr/>
        </p:nvSpPr>
        <p:spPr>
          <a:xfrm rot="10800000" flipV="1">
            <a:off x="4393524" y="2507770"/>
            <a:ext cx="1570374" cy="991548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prstClr val="white"/>
              </a:solidFill>
            </a:endParaRPr>
          </a:p>
        </p:txBody>
      </p:sp>
      <p:sp>
        <p:nvSpPr>
          <p:cNvPr id="15" name="Pentagon 42">
            <a:extLst>
              <a:ext uri="{FF2B5EF4-FFF2-40B4-BE49-F238E27FC236}">
                <a16:creationId xmlns:a16="http://schemas.microsoft.com/office/drawing/2014/main" id="{F0A45BF4-890D-4CBD-B601-20A4AD98193E}"/>
              </a:ext>
            </a:extLst>
          </p:cNvPr>
          <p:cNvSpPr/>
          <p:nvPr/>
        </p:nvSpPr>
        <p:spPr>
          <a:xfrm>
            <a:off x="6229947" y="2507771"/>
            <a:ext cx="1570374" cy="991548"/>
          </a:xfrm>
          <a:prstGeom prst="homePlate">
            <a:avLst/>
          </a:prstGeom>
          <a:solidFill>
            <a:schemeClr val="accent2"/>
          </a:solidFill>
          <a:ln>
            <a:noFill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prstClr val="white"/>
              </a:solidFill>
            </a:endParaRPr>
          </a:p>
        </p:txBody>
      </p:sp>
      <p:grpSp>
        <p:nvGrpSpPr>
          <p:cNvPr id="20" name="Group 18">
            <a:extLst>
              <a:ext uri="{FF2B5EF4-FFF2-40B4-BE49-F238E27FC236}">
                <a16:creationId xmlns:a16="http://schemas.microsoft.com/office/drawing/2014/main" id="{F96C1BA0-61BA-4118-B2A2-75FA594D09A8}"/>
              </a:ext>
            </a:extLst>
          </p:cNvPr>
          <p:cNvGrpSpPr/>
          <p:nvPr/>
        </p:nvGrpSpPr>
        <p:grpSpPr>
          <a:xfrm>
            <a:off x="1193259" y="1609724"/>
            <a:ext cx="3442707" cy="1830729"/>
            <a:chOff x="411369" y="1416075"/>
            <a:chExt cx="2663312" cy="183072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B0A315C-FCA9-4DCE-8D39-E892D8A02DD2}"/>
                </a:ext>
              </a:extLst>
            </p:cNvPr>
            <p:cNvSpPr txBox="1"/>
            <p:nvPr/>
          </p:nvSpPr>
          <p:spPr>
            <a:xfrm>
              <a:off x="846686" y="1416075"/>
              <a:ext cx="22279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altLang="ko-KR" b="1" dirty="0" smtClean="0">
                  <a:solidFill>
                    <a:srgbClr val="002060"/>
                  </a:solidFill>
                  <a:cs typeface="Arial" pitchFamily="34" charset="0"/>
                </a:rPr>
                <a:t>Инвентаризация</a:t>
              </a:r>
              <a:endParaRPr lang="ko-KR" altLang="en-US" b="1" dirty="0">
                <a:solidFill>
                  <a:srgbClr val="002060"/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6C5F6CA-4137-411A-830C-101B73D9ECF7}"/>
                </a:ext>
              </a:extLst>
            </p:cNvPr>
            <p:cNvSpPr txBox="1"/>
            <p:nvPr/>
          </p:nvSpPr>
          <p:spPr>
            <a:xfrm>
              <a:off x="411369" y="1769476"/>
              <a:ext cx="248011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altLang="ko-KR" b="1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Соблюдение требований по обеспечению сохранности имущества, целевого и эффективного использования  </a:t>
              </a:r>
              <a:endParaRPr lang="ko-KR" altLang="en-US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3" name="Group 21">
            <a:extLst>
              <a:ext uri="{FF2B5EF4-FFF2-40B4-BE49-F238E27FC236}">
                <a16:creationId xmlns:a16="http://schemas.microsoft.com/office/drawing/2014/main" id="{38CFCCB6-C0F9-40BE-977C-9D64DC865AD7}"/>
              </a:ext>
            </a:extLst>
          </p:cNvPr>
          <p:cNvGrpSpPr/>
          <p:nvPr/>
        </p:nvGrpSpPr>
        <p:grpSpPr>
          <a:xfrm>
            <a:off x="1193259" y="3726039"/>
            <a:ext cx="3358301" cy="1724979"/>
            <a:chOff x="411369" y="3523760"/>
            <a:chExt cx="2598015" cy="172497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E08BA12-D464-4C61-ABC7-57D532F4081E}"/>
                </a:ext>
              </a:extLst>
            </p:cNvPr>
            <p:cNvSpPr txBox="1"/>
            <p:nvPr/>
          </p:nvSpPr>
          <p:spPr>
            <a:xfrm>
              <a:off x="411369" y="3523760"/>
              <a:ext cx="25980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altLang="ko-KR" b="1" dirty="0" smtClean="0">
                  <a:solidFill>
                    <a:srgbClr val="FFC000"/>
                  </a:solidFill>
                  <a:cs typeface="Arial" pitchFamily="34" charset="0"/>
                </a:rPr>
                <a:t>Контроль организации закупок</a:t>
              </a:r>
              <a:endParaRPr lang="ko-KR" altLang="en-US" b="1" dirty="0">
                <a:solidFill>
                  <a:srgbClr val="FFC000"/>
                </a:solidFill>
                <a:cs typeface="Arial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6496498-7BF6-4253-8BAE-39F8D958A6F7}"/>
                </a:ext>
              </a:extLst>
            </p:cNvPr>
            <p:cNvSpPr txBox="1"/>
            <p:nvPr/>
          </p:nvSpPr>
          <p:spPr>
            <a:xfrm>
              <a:off x="647166" y="4048410"/>
              <a:ext cx="224432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altLang="ko-KR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Организация работы по осуществлению закупок товаров, работ  и услуг  для нужд учреждения</a:t>
              </a:r>
              <a:r>
                <a:rPr lang="ru-RU" altLang="ko-KR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endParaRPr lang="ko-KR" altLang="en-US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40879CD8-6B65-4EF0-AD4C-0CA7493E2C97}"/>
              </a:ext>
            </a:extLst>
          </p:cNvPr>
          <p:cNvSpPr txBox="1"/>
          <p:nvPr/>
        </p:nvSpPr>
        <p:spPr>
          <a:xfrm>
            <a:off x="6779071" y="1609724"/>
            <a:ext cx="38159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sz="2000" b="1" dirty="0" smtClean="0">
                <a:solidFill>
                  <a:srgbClr val="ED7D31">
                    <a:lumMod val="75000"/>
                  </a:srgbClr>
                </a:solidFill>
                <a:cs typeface="Arial" pitchFamily="34" charset="0"/>
              </a:rPr>
              <a:t>Анализ финансовых результатов</a:t>
            </a:r>
            <a:endParaRPr lang="ko-KR" altLang="en-US" sz="2000" b="1" dirty="0">
              <a:solidFill>
                <a:srgbClr val="ED7D31">
                  <a:lumMod val="75000"/>
                </a:srgbClr>
              </a:solidFill>
              <a:cs typeface="Arial" pitchFamily="34" charset="0"/>
            </a:endParaRPr>
          </a:p>
        </p:txBody>
      </p:sp>
      <p:grpSp>
        <p:nvGrpSpPr>
          <p:cNvPr id="29" name="Group 27">
            <a:extLst>
              <a:ext uri="{FF2B5EF4-FFF2-40B4-BE49-F238E27FC236}">
                <a16:creationId xmlns:a16="http://schemas.microsoft.com/office/drawing/2014/main" id="{C714FB7A-6339-4EDC-996D-380199567A4B}"/>
              </a:ext>
            </a:extLst>
          </p:cNvPr>
          <p:cNvGrpSpPr/>
          <p:nvPr/>
        </p:nvGrpSpPr>
        <p:grpSpPr>
          <a:xfrm>
            <a:off x="7631725" y="3726039"/>
            <a:ext cx="3364523" cy="1661161"/>
            <a:chOff x="6150459" y="3527389"/>
            <a:chExt cx="2602827" cy="1661161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00B053C-3696-4AFA-B3B5-BD2EF37AFFAF}"/>
                </a:ext>
              </a:extLst>
            </p:cNvPr>
            <p:cNvSpPr txBox="1"/>
            <p:nvPr/>
          </p:nvSpPr>
          <p:spPr>
            <a:xfrm>
              <a:off x="6150459" y="3527389"/>
              <a:ext cx="26028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altLang="ko-KR" b="1" dirty="0" smtClean="0">
                  <a:solidFill>
                    <a:schemeClr val="bg1">
                      <a:lumMod val="65000"/>
                    </a:schemeClr>
                  </a:solidFill>
                  <a:cs typeface="Arial" pitchFamily="34" charset="0"/>
                </a:rPr>
                <a:t>Оценка коррупционных рисков</a:t>
              </a:r>
              <a:endParaRPr lang="ko-KR" altLang="en-US" b="1" dirty="0">
                <a:solidFill>
                  <a:schemeClr val="bg1">
                    <a:lumMod val="6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4341E23-06D4-4841-B719-6585B01F0AD7}"/>
                </a:ext>
              </a:extLst>
            </p:cNvPr>
            <p:cNvSpPr txBox="1"/>
            <p:nvPr/>
          </p:nvSpPr>
          <p:spPr>
            <a:xfrm>
              <a:off x="6296493" y="3988221"/>
              <a:ext cx="222799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Разработка, принятие локальных актов учреждения и контроль за их исполнением </a:t>
              </a:r>
              <a:endParaRPr lang="ko-KR" altLang="en-US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2" name="Right Triangle 30">
            <a:extLst>
              <a:ext uri="{FF2B5EF4-FFF2-40B4-BE49-F238E27FC236}">
                <a16:creationId xmlns:a16="http://schemas.microsoft.com/office/drawing/2014/main" id="{F0BE880E-A1B2-441A-B69E-48CC871BCB90}"/>
              </a:ext>
            </a:extLst>
          </p:cNvPr>
          <p:cNvSpPr/>
          <p:nvPr/>
        </p:nvSpPr>
        <p:spPr>
          <a:xfrm rot="5400000">
            <a:off x="925914" y="1325828"/>
            <a:ext cx="914400" cy="914400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prstClr val="white"/>
              </a:solidFill>
            </a:endParaRPr>
          </a:p>
        </p:txBody>
      </p:sp>
      <p:sp>
        <p:nvSpPr>
          <p:cNvPr id="33" name="Right Triangle 31">
            <a:extLst>
              <a:ext uri="{FF2B5EF4-FFF2-40B4-BE49-F238E27FC236}">
                <a16:creationId xmlns:a16="http://schemas.microsoft.com/office/drawing/2014/main" id="{76427FF4-F2E1-480A-9AF0-9115C3ADAC7A}"/>
              </a:ext>
            </a:extLst>
          </p:cNvPr>
          <p:cNvSpPr/>
          <p:nvPr/>
        </p:nvSpPr>
        <p:spPr>
          <a:xfrm rot="16200000">
            <a:off x="10361685" y="4886818"/>
            <a:ext cx="914400" cy="914400"/>
          </a:xfrm>
          <a:prstGeom prst="rtTriangle">
            <a:avLst/>
          </a:prstGeom>
          <a:solidFill>
            <a:schemeClr val="accent3"/>
          </a:solidFill>
          <a:ln>
            <a:noFill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prstClr val="white"/>
              </a:solidFill>
            </a:endParaRPr>
          </a:p>
        </p:txBody>
      </p:sp>
      <p:sp>
        <p:nvSpPr>
          <p:cNvPr id="34" name="Right Triangle 32">
            <a:extLst>
              <a:ext uri="{FF2B5EF4-FFF2-40B4-BE49-F238E27FC236}">
                <a16:creationId xmlns:a16="http://schemas.microsoft.com/office/drawing/2014/main" id="{EFEF72E6-193C-46B3-9D28-EA9EB62AA287}"/>
              </a:ext>
            </a:extLst>
          </p:cNvPr>
          <p:cNvSpPr/>
          <p:nvPr/>
        </p:nvSpPr>
        <p:spPr>
          <a:xfrm rot="10800000">
            <a:off x="10361685" y="1325828"/>
            <a:ext cx="914400" cy="914400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prstClr val="white"/>
              </a:solidFill>
            </a:endParaRPr>
          </a:p>
        </p:txBody>
      </p:sp>
      <p:sp>
        <p:nvSpPr>
          <p:cNvPr id="35" name="Right Triangle 33">
            <a:extLst>
              <a:ext uri="{FF2B5EF4-FFF2-40B4-BE49-F238E27FC236}">
                <a16:creationId xmlns:a16="http://schemas.microsoft.com/office/drawing/2014/main" id="{06D22737-AF20-4D5D-B682-834C1B4205BC}"/>
              </a:ext>
            </a:extLst>
          </p:cNvPr>
          <p:cNvSpPr/>
          <p:nvPr/>
        </p:nvSpPr>
        <p:spPr>
          <a:xfrm>
            <a:off x="925914" y="4886818"/>
            <a:ext cx="914400" cy="914400"/>
          </a:xfrm>
          <a:prstGeom prst="rtTriangle">
            <a:avLst/>
          </a:prstGeom>
          <a:solidFill>
            <a:schemeClr val="accent4"/>
          </a:solidFill>
          <a:ln>
            <a:noFill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prstClr val="white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6C5F6CA-4137-411A-830C-101B73D9ECF7}"/>
              </a:ext>
            </a:extLst>
          </p:cNvPr>
          <p:cNvSpPr txBox="1"/>
          <p:nvPr/>
        </p:nvSpPr>
        <p:spPr>
          <a:xfrm>
            <a:off x="7631723" y="1949509"/>
            <a:ext cx="31871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ko-KR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Анализ предоставления бухгалтерской отчетности, оценка эффективности использования бюджетных средств</a:t>
            </a:r>
            <a:endParaRPr lang="ko-KR" altLang="en-US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2"/>
          <p:cNvSpPr txBox="1">
            <a:spLocks noChangeArrowheads="1"/>
          </p:cNvSpPr>
          <p:nvPr/>
        </p:nvSpPr>
        <p:spPr bwMode="auto">
          <a:xfrm>
            <a:off x="300613" y="491191"/>
            <a:ext cx="1171363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2060"/>
                </a:solidFill>
              </a:rPr>
              <a:t>Методы финансового контроля в учреждении </a:t>
            </a:r>
            <a:endParaRPr lang="ru-RU" alt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8750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535"/>
              </a:spcBef>
            </a:pPr>
            <a:r>
              <a:rPr spc="-35" dirty="0"/>
              <a:t>Обязанности</a:t>
            </a:r>
            <a:r>
              <a:rPr spc="-105" dirty="0"/>
              <a:t> </a:t>
            </a:r>
            <a:r>
              <a:rPr spc="-35" dirty="0"/>
              <a:t>работников</a:t>
            </a:r>
            <a:r>
              <a:rPr spc="-105" dirty="0"/>
              <a:t> </a:t>
            </a:r>
            <a:r>
              <a:rPr spc="-30" dirty="0"/>
              <a:t>учреждения</a:t>
            </a:r>
            <a:r>
              <a:rPr spc="-100" dirty="0"/>
              <a:t> </a:t>
            </a:r>
            <a:r>
              <a:rPr dirty="0"/>
              <a:t>в</a:t>
            </a:r>
            <a:r>
              <a:rPr spc="-80" dirty="0"/>
              <a:t> </a:t>
            </a:r>
            <a:r>
              <a:rPr spc="-10" dirty="0"/>
              <a:t>связи</a:t>
            </a:r>
            <a:r>
              <a:rPr spc="-105" dirty="0"/>
              <a:t> </a:t>
            </a:r>
            <a:r>
              <a:rPr spc="-50" dirty="0"/>
              <a:t>с </a:t>
            </a:r>
            <a:r>
              <a:rPr spc="-40" dirty="0"/>
              <a:t>предупреждением</a:t>
            </a:r>
            <a:r>
              <a:rPr spc="-65" dirty="0"/>
              <a:t> </a:t>
            </a:r>
            <a:r>
              <a:rPr dirty="0"/>
              <a:t>и</a:t>
            </a:r>
            <a:r>
              <a:rPr spc="-25" dirty="0"/>
              <a:t> </a:t>
            </a:r>
            <a:r>
              <a:rPr spc="-40" dirty="0"/>
              <a:t>противодействием</a:t>
            </a:r>
            <a:r>
              <a:rPr spc="-65" dirty="0"/>
              <a:t> </a:t>
            </a:r>
            <a:r>
              <a:rPr spc="-10" dirty="0"/>
              <a:t>коррупции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1805793" y="0"/>
            <a:ext cx="386715" cy="6858000"/>
            <a:chOff x="11805793" y="0"/>
            <a:chExt cx="386715" cy="6858000"/>
          </a:xfrm>
        </p:grpSpPr>
        <p:sp>
          <p:nvSpPr>
            <p:cNvPr id="4" name="object 4"/>
            <p:cNvSpPr/>
            <p:nvPr/>
          </p:nvSpPr>
          <p:spPr>
            <a:xfrm>
              <a:off x="12084050" y="0"/>
              <a:ext cx="107950" cy="6858000"/>
            </a:xfrm>
            <a:custGeom>
              <a:avLst/>
              <a:gdLst/>
              <a:ahLst/>
              <a:cxnLst/>
              <a:rect l="l" t="t" r="r" b="b"/>
              <a:pathLst>
                <a:path w="107950" h="6858000">
                  <a:moveTo>
                    <a:pt x="107899" y="6820662"/>
                  </a:moveTo>
                  <a:lnTo>
                    <a:pt x="0" y="6820662"/>
                  </a:lnTo>
                  <a:lnTo>
                    <a:pt x="0" y="6858000"/>
                  </a:lnTo>
                  <a:lnTo>
                    <a:pt x="107899" y="6858000"/>
                  </a:lnTo>
                  <a:lnTo>
                    <a:pt x="107899" y="6820662"/>
                  </a:lnTo>
                  <a:close/>
                </a:path>
                <a:path w="107950" h="6858000">
                  <a:moveTo>
                    <a:pt x="107899" y="0"/>
                  </a:moveTo>
                  <a:lnTo>
                    <a:pt x="0" y="0"/>
                  </a:lnTo>
                  <a:lnTo>
                    <a:pt x="0" y="6548044"/>
                  </a:lnTo>
                  <a:lnTo>
                    <a:pt x="107899" y="6548044"/>
                  </a:lnTo>
                  <a:lnTo>
                    <a:pt x="107899" y="0"/>
                  </a:lnTo>
                  <a:close/>
                </a:path>
              </a:pathLst>
            </a:custGeom>
            <a:solidFill>
              <a:srgbClr val="33CCFF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1922633" y="6548035"/>
              <a:ext cx="269875" cy="273050"/>
            </a:xfrm>
            <a:custGeom>
              <a:avLst/>
              <a:gdLst/>
              <a:ahLst/>
              <a:cxnLst/>
              <a:rect l="l" t="t" r="r" b="b"/>
              <a:pathLst>
                <a:path w="269875" h="273050">
                  <a:moveTo>
                    <a:pt x="269328" y="0"/>
                  </a:moveTo>
                  <a:lnTo>
                    <a:pt x="0" y="0"/>
                  </a:lnTo>
                  <a:lnTo>
                    <a:pt x="0" y="272618"/>
                  </a:lnTo>
                  <a:lnTo>
                    <a:pt x="269328" y="272618"/>
                  </a:lnTo>
                  <a:lnTo>
                    <a:pt x="269328" y="0"/>
                  </a:lnTo>
                  <a:close/>
                </a:path>
              </a:pathLst>
            </a:custGeom>
            <a:solidFill>
              <a:srgbClr val="28DF53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1814810" y="6310274"/>
              <a:ext cx="269875" cy="275590"/>
            </a:xfrm>
            <a:custGeom>
              <a:avLst/>
              <a:gdLst/>
              <a:ahLst/>
              <a:cxnLst/>
              <a:rect l="l" t="t" r="r" b="b"/>
              <a:pathLst>
                <a:path w="269875" h="275590">
                  <a:moveTo>
                    <a:pt x="269328" y="0"/>
                  </a:moveTo>
                  <a:lnTo>
                    <a:pt x="0" y="0"/>
                  </a:lnTo>
                  <a:lnTo>
                    <a:pt x="0" y="275450"/>
                  </a:lnTo>
                  <a:lnTo>
                    <a:pt x="269328" y="275450"/>
                  </a:lnTo>
                  <a:lnTo>
                    <a:pt x="269328" y="0"/>
                  </a:lnTo>
                  <a:close/>
                </a:path>
              </a:pathLst>
            </a:custGeom>
            <a:solidFill>
              <a:srgbClr val="F80EAB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1805793" y="6652493"/>
              <a:ext cx="161925" cy="168275"/>
            </a:xfrm>
            <a:custGeom>
              <a:avLst/>
              <a:gdLst/>
              <a:ahLst/>
              <a:cxnLst/>
              <a:rect l="l" t="t" r="r" b="b"/>
              <a:pathLst>
                <a:path w="161925" h="168275">
                  <a:moveTo>
                    <a:pt x="161429" y="0"/>
                  </a:moveTo>
                  <a:lnTo>
                    <a:pt x="0" y="0"/>
                  </a:lnTo>
                  <a:lnTo>
                    <a:pt x="0" y="168160"/>
                  </a:lnTo>
                  <a:lnTo>
                    <a:pt x="161429" y="168160"/>
                  </a:lnTo>
                  <a:lnTo>
                    <a:pt x="16142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8" name="object 8"/>
          <p:cNvSpPr/>
          <p:nvPr/>
        </p:nvSpPr>
        <p:spPr>
          <a:xfrm>
            <a:off x="0" y="1138555"/>
            <a:ext cx="10892155" cy="0"/>
          </a:xfrm>
          <a:custGeom>
            <a:avLst/>
            <a:gdLst/>
            <a:ahLst/>
            <a:cxnLst/>
            <a:rect l="l" t="t" r="r" b="b"/>
            <a:pathLst>
              <a:path w="10892155">
                <a:moveTo>
                  <a:pt x="0" y="0"/>
                </a:moveTo>
                <a:lnTo>
                  <a:pt x="10892155" y="0"/>
                </a:lnTo>
              </a:path>
            </a:pathLst>
          </a:custGeom>
          <a:ln w="19050">
            <a:solidFill>
              <a:srgbClr val="F80EAB"/>
            </a:solidFill>
          </a:ln>
        </p:spPr>
        <p:txBody>
          <a:bodyPr wrap="square" lIns="0" tIns="0" rIns="0" bIns="0" rtlCol="0"/>
          <a:lstStyle/>
          <a:p>
            <a:endParaRPr kern="0" smtClean="0">
              <a:solidFill>
                <a:sysClr val="windowText" lastClr="000000"/>
              </a:solidFill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19" y="1324355"/>
            <a:ext cx="2519299" cy="94449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867280" y="1566164"/>
            <a:ext cx="9353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kern="0" spc="-10" dirty="0">
                <a:solidFill>
                  <a:srgbClr val="FFFFFF"/>
                </a:solidFill>
                <a:cs typeface="Calibri"/>
              </a:rPr>
              <a:t>Общие</a:t>
            </a:r>
            <a:endParaRPr sz="2400" kern="0">
              <a:solidFill>
                <a:sysClr val="windowText" lastClr="000000"/>
              </a:solidFill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321816" y="2262504"/>
            <a:ext cx="2354580" cy="1748789"/>
            <a:chOff x="1321816" y="2262504"/>
            <a:chExt cx="2354580" cy="1748789"/>
          </a:xfrm>
        </p:grpSpPr>
        <p:sp>
          <p:nvSpPr>
            <p:cNvPr id="12" name="object 12"/>
            <p:cNvSpPr/>
            <p:nvPr/>
          </p:nvSpPr>
          <p:spPr>
            <a:xfrm>
              <a:off x="1328166" y="2268854"/>
              <a:ext cx="328295" cy="1106805"/>
            </a:xfrm>
            <a:custGeom>
              <a:avLst/>
              <a:gdLst/>
              <a:ahLst/>
              <a:cxnLst/>
              <a:rect l="l" t="t" r="r" b="b"/>
              <a:pathLst>
                <a:path w="328294" h="1106804">
                  <a:moveTo>
                    <a:pt x="0" y="0"/>
                  </a:moveTo>
                  <a:lnTo>
                    <a:pt x="0" y="1106678"/>
                  </a:lnTo>
                  <a:lnTo>
                    <a:pt x="327786" y="1106678"/>
                  </a:lnTo>
                </a:path>
              </a:pathLst>
            </a:custGeom>
            <a:ln w="12699">
              <a:solidFill>
                <a:srgbClr val="34589C"/>
              </a:solidFill>
            </a:ln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1655953" y="2746247"/>
              <a:ext cx="2014220" cy="1258570"/>
            </a:xfrm>
            <a:custGeom>
              <a:avLst/>
              <a:gdLst/>
              <a:ahLst/>
              <a:cxnLst/>
              <a:rect l="l" t="t" r="r" b="b"/>
              <a:pathLst>
                <a:path w="2014220" h="1258570">
                  <a:moveTo>
                    <a:pt x="0" y="125856"/>
                  </a:moveTo>
                  <a:lnTo>
                    <a:pt x="9878" y="76831"/>
                  </a:lnTo>
                  <a:lnTo>
                    <a:pt x="36830" y="36830"/>
                  </a:lnTo>
                  <a:lnTo>
                    <a:pt x="76831" y="9878"/>
                  </a:lnTo>
                  <a:lnTo>
                    <a:pt x="125857" y="0"/>
                  </a:lnTo>
                  <a:lnTo>
                    <a:pt x="1887855" y="0"/>
                  </a:lnTo>
                  <a:lnTo>
                    <a:pt x="1936827" y="9878"/>
                  </a:lnTo>
                  <a:lnTo>
                    <a:pt x="1976834" y="36829"/>
                  </a:lnTo>
                  <a:lnTo>
                    <a:pt x="2003815" y="76831"/>
                  </a:lnTo>
                  <a:lnTo>
                    <a:pt x="2013712" y="125856"/>
                  </a:lnTo>
                  <a:lnTo>
                    <a:pt x="2013712" y="1132713"/>
                  </a:lnTo>
                  <a:lnTo>
                    <a:pt x="2003815" y="1181685"/>
                  </a:lnTo>
                  <a:lnTo>
                    <a:pt x="1976834" y="1221692"/>
                  </a:lnTo>
                  <a:lnTo>
                    <a:pt x="1936827" y="1248673"/>
                  </a:lnTo>
                  <a:lnTo>
                    <a:pt x="1887855" y="1258570"/>
                  </a:lnTo>
                  <a:lnTo>
                    <a:pt x="125857" y="1258570"/>
                  </a:lnTo>
                  <a:lnTo>
                    <a:pt x="76831" y="1248673"/>
                  </a:lnTo>
                  <a:lnTo>
                    <a:pt x="36830" y="1221692"/>
                  </a:lnTo>
                  <a:lnTo>
                    <a:pt x="9878" y="1181685"/>
                  </a:lnTo>
                  <a:lnTo>
                    <a:pt x="0" y="1132713"/>
                  </a:lnTo>
                  <a:lnTo>
                    <a:pt x="0" y="125856"/>
                  </a:lnTo>
                  <a:close/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954529" y="2900248"/>
            <a:ext cx="1417955" cy="890905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065" marR="5080" indent="-1270" algn="ctr">
              <a:lnSpc>
                <a:spcPct val="91800"/>
              </a:lnSpc>
              <a:spcBef>
                <a:spcPts val="300"/>
              </a:spcBef>
            </a:pPr>
            <a:r>
              <a:rPr sz="2000" kern="0" dirty="0">
                <a:solidFill>
                  <a:srgbClr val="001F5F"/>
                </a:solidFill>
                <a:cs typeface="Calibri"/>
              </a:rPr>
              <a:t>Для</a:t>
            </a:r>
            <a:r>
              <a:rPr sz="2000" kern="0" spc="-25" dirty="0">
                <a:solidFill>
                  <a:srgbClr val="001F5F"/>
                </a:solidFill>
                <a:cs typeface="Calibri"/>
              </a:rPr>
              <a:t> </a:t>
            </a:r>
            <a:r>
              <a:rPr sz="2000" kern="0" spc="-20" dirty="0">
                <a:solidFill>
                  <a:srgbClr val="001F5F"/>
                </a:solidFill>
                <a:cs typeface="Calibri"/>
              </a:rPr>
              <a:t>всех </a:t>
            </a:r>
            <a:r>
              <a:rPr sz="2000" kern="0" spc="-10" dirty="0">
                <a:solidFill>
                  <a:srgbClr val="001F5F"/>
                </a:solidFill>
                <a:cs typeface="Calibri"/>
              </a:rPr>
              <a:t>работников организации</a:t>
            </a:r>
            <a:endParaRPr sz="2000" kern="0">
              <a:solidFill>
                <a:sysClr val="windowText" lastClr="000000"/>
              </a:solidFill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53255" y="1324355"/>
            <a:ext cx="5762117" cy="884047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5090540" y="1204341"/>
            <a:ext cx="3490595" cy="955040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algn="ctr">
              <a:spcBef>
                <a:spcPts val="880"/>
              </a:spcBef>
            </a:pPr>
            <a:r>
              <a:rPr sz="2400" kern="0" spc="-10" dirty="0">
                <a:solidFill>
                  <a:srgbClr val="FFFFFF"/>
                </a:solidFill>
                <a:cs typeface="Calibri"/>
              </a:rPr>
              <a:t>Специальные</a:t>
            </a:r>
            <a:endParaRPr sz="2400" kern="0">
              <a:solidFill>
                <a:sysClr val="windowText" lastClr="000000"/>
              </a:solidFill>
              <a:cs typeface="Calibri"/>
            </a:endParaRPr>
          </a:p>
          <a:p>
            <a:pPr algn="ctr">
              <a:spcBef>
                <a:spcPts val="780"/>
              </a:spcBef>
            </a:pPr>
            <a:r>
              <a:rPr sz="2400" kern="0" dirty="0">
                <a:solidFill>
                  <a:srgbClr val="FFFFFF"/>
                </a:solidFill>
                <a:cs typeface="Calibri"/>
              </a:rPr>
              <a:t>(для</a:t>
            </a:r>
            <a:r>
              <a:rPr sz="2400" kern="0" spc="-50" dirty="0">
                <a:solidFill>
                  <a:srgbClr val="FFFFFF"/>
                </a:solidFill>
                <a:cs typeface="Calibri"/>
              </a:rPr>
              <a:t> </a:t>
            </a:r>
            <a:r>
              <a:rPr sz="2400" kern="0" spc="-25" dirty="0">
                <a:solidFill>
                  <a:srgbClr val="FFFFFF"/>
                </a:solidFill>
                <a:cs typeface="Calibri"/>
              </a:rPr>
              <a:t>отдельных</a:t>
            </a:r>
            <a:r>
              <a:rPr sz="2400" kern="0" spc="-45" dirty="0">
                <a:solidFill>
                  <a:srgbClr val="FFFFFF"/>
                </a:solidFill>
                <a:cs typeface="Calibri"/>
              </a:rPr>
              <a:t> </a:t>
            </a:r>
            <a:r>
              <a:rPr sz="2400" kern="0" spc="-10" dirty="0">
                <a:solidFill>
                  <a:srgbClr val="FFFFFF"/>
                </a:solidFill>
                <a:cs typeface="Calibri"/>
              </a:rPr>
              <a:t>категорий)</a:t>
            </a:r>
            <a:endParaRPr sz="2400" kern="0">
              <a:solidFill>
                <a:sysClr val="windowText" lastClr="000000"/>
              </a:solidFill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524755" y="2202052"/>
            <a:ext cx="3404870" cy="775335"/>
            <a:chOff x="4524755" y="2202052"/>
            <a:chExt cx="3404870" cy="775335"/>
          </a:xfrm>
        </p:grpSpPr>
        <p:sp>
          <p:nvSpPr>
            <p:cNvPr id="18" name="object 18"/>
            <p:cNvSpPr/>
            <p:nvPr/>
          </p:nvSpPr>
          <p:spPr>
            <a:xfrm>
              <a:off x="4531105" y="2208402"/>
              <a:ext cx="641350" cy="478155"/>
            </a:xfrm>
            <a:custGeom>
              <a:avLst/>
              <a:gdLst/>
              <a:ahLst/>
              <a:cxnLst/>
              <a:rect l="l" t="t" r="r" b="b"/>
              <a:pathLst>
                <a:path w="641350" h="478155">
                  <a:moveTo>
                    <a:pt x="0" y="0"/>
                  </a:moveTo>
                  <a:lnTo>
                    <a:pt x="0" y="477774"/>
                  </a:lnTo>
                  <a:lnTo>
                    <a:pt x="641350" y="477774"/>
                  </a:lnTo>
                </a:path>
              </a:pathLst>
            </a:custGeom>
            <a:ln w="12700">
              <a:solidFill>
                <a:srgbClr val="34589C"/>
              </a:solidFill>
            </a:ln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5172455" y="2401569"/>
              <a:ext cx="2750820" cy="569595"/>
            </a:xfrm>
            <a:custGeom>
              <a:avLst/>
              <a:gdLst/>
              <a:ahLst/>
              <a:cxnLst/>
              <a:rect l="l" t="t" r="r" b="b"/>
              <a:pathLst>
                <a:path w="2750820" h="569594">
                  <a:moveTo>
                    <a:pt x="0" y="56895"/>
                  </a:moveTo>
                  <a:lnTo>
                    <a:pt x="4460" y="34718"/>
                  </a:lnTo>
                  <a:lnTo>
                    <a:pt x="16637" y="16637"/>
                  </a:lnTo>
                  <a:lnTo>
                    <a:pt x="34718" y="4460"/>
                  </a:lnTo>
                  <a:lnTo>
                    <a:pt x="56896" y="0"/>
                  </a:lnTo>
                  <a:lnTo>
                    <a:pt x="2693797" y="0"/>
                  </a:lnTo>
                  <a:lnTo>
                    <a:pt x="2715974" y="4460"/>
                  </a:lnTo>
                  <a:lnTo>
                    <a:pt x="2734056" y="16637"/>
                  </a:lnTo>
                  <a:lnTo>
                    <a:pt x="2746232" y="34718"/>
                  </a:lnTo>
                  <a:lnTo>
                    <a:pt x="2750693" y="56895"/>
                  </a:lnTo>
                  <a:lnTo>
                    <a:pt x="2750693" y="512444"/>
                  </a:lnTo>
                  <a:lnTo>
                    <a:pt x="2746232" y="534568"/>
                  </a:lnTo>
                  <a:lnTo>
                    <a:pt x="2734055" y="552656"/>
                  </a:lnTo>
                  <a:lnTo>
                    <a:pt x="2715974" y="564862"/>
                  </a:lnTo>
                  <a:lnTo>
                    <a:pt x="2693797" y="569340"/>
                  </a:lnTo>
                  <a:lnTo>
                    <a:pt x="56896" y="569340"/>
                  </a:lnTo>
                  <a:lnTo>
                    <a:pt x="34718" y="564862"/>
                  </a:lnTo>
                  <a:lnTo>
                    <a:pt x="16637" y="552656"/>
                  </a:lnTo>
                  <a:lnTo>
                    <a:pt x="4460" y="534568"/>
                  </a:lnTo>
                  <a:lnTo>
                    <a:pt x="0" y="512444"/>
                  </a:lnTo>
                  <a:lnTo>
                    <a:pt x="0" y="56895"/>
                  </a:lnTo>
                  <a:close/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6013830" y="2490038"/>
            <a:ext cx="106934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kern="0" spc="-10" dirty="0">
                <a:solidFill>
                  <a:srgbClr val="001F5F"/>
                </a:solidFill>
                <a:cs typeface="Calibri"/>
              </a:rPr>
              <a:t>Директор</a:t>
            </a:r>
            <a:endParaRPr sz="2000" kern="0">
              <a:solidFill>
                <a:sysClr val="windowText" lastClr="000000"/>
              </a:solidFill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524755" y="2202052"/>
            <a:ext cx="6572250" cy="1732914"/>
            <a:chOff x="4524755" y="2202052"/>
            <a:chExt cx="6572250" cy="1732914"/>
          </a:xfrm>
        </p:grpSpPr>
        <p:sp>
          <p:nvSpPr>
            <p:cNvPr id="22" name="object 22"/>
            <p:cNvSpPr/>
            <p:nvPr/>
          </p:nvSpPr>
          <p:spPr>
            <a:xfrm>
              <a:off x="4531105" y="2208402"/>
              <a:ext cx="595630" cy="1426845"/>
            </a:xfrm>
            <a:custGeom>
              <a:avLst/>
              <a:gdLst/>
              <a:ahLst/>
              <a:cxnLst/>
              <a:rect l="l" t="t" r="r" b="b"/>
              <a:pathLst>
                <a:path w="595629" h="1426845">
                  <a:moveTo>
                    <a:pt x="0" y="0"/>
                  </a:moveTo>
                  <a:lnTo>
                    <a:pt x="0" y="1426845"/>
                  </a:lnTo>
                  <a:lnTo>
                    <a:pt x="595122" y="1426845"/>
                  </a:lnTo>
                </a:path>
              </a:pathLst>
            </a:custGeom>
            <a:ln w="12700">
              <a:solidFill>
                <a:srgbClr val="34589C"/>
              </a:solidFill>
            </a:ln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5126227" y="3342513"/>
              <a:ext cx="5964555" cy="586105"/>
            </a:xfrm>
            <a:custGeom>
              <a:avLst/>
              <a:gdLst/>
              <a:ahLst/>
              <a:cxnLst/>
              <a:rect l="l" t="t" r="r" b="b"/>
              <a:pathLst>
                <a:path w="5964555" h="586104">
                  <a:moveTo>
                    <a:pt x="0" y="58547"/>
                  </a:moveTo>
                  <a:lnTo>
                    <a:pt x="4611" y="35736"/>
                  </a:lnTo>
                  <a:lnTo>
                    <a:pt x="17176" y="17129"/>
                  </a:lnTo>
                  <a:lnTo>
                    <a:pt x="35790" y="4593"/>
                  </a:lnTo>
                  <a:lnTo>
                    <a:pt x="58547" y="0"/>
                  </a:lnTo>
                  <a:lnTo>
                    <a:pt x="5905500" y="0"/>
                  </a:lnTo>
                  <a:lnTo>
                    <a:pt x="5928310" y="4593"/>
                  </a:lnTo>
                  <a:lnTo>
                    <a:pt x="5946917" y="17129"/>
                  </a:lnTo>
                  <a:lnTo>
                    <a:pt x="5959453" y="35736"/>
                  </a:lnTo>
                  <a:lnTo>
                    <a:pt x="5964047" y="58547"/>
                  </a:lnTo>
                  <a:lnTo>
                    <a:pt x="5964047" y="527050"/>
                  </a:lnTo>
                  <a:lnTo>
                    <a:pt x="5959453" y="549860"/>
                  </a:lnTo>
                  <a:lnTo>
                    <a:pt x="5946917" y="568467"/>
                  </a:lnTo>
                  <a:lnTo>
                    <a:pt x="5928310" y="581003"/>
                  </a:lnTo>
                  <a:lnTo>
                    <a:pt x="5905500" y="585597"/>
                  </a:lnTo>
                  <a:lnTo>
                    <a:pt x="58547" y="585597"/>
                  </a:lnTo>
                  <a:lnTo>
                    <a:pt x="35790" y="581003"/>
                  </a:lnTo>
                  <a:lnTo>
                    <a:pt x="17176" y="568467"/>
                  </a:lnTo>
                  <a:lnTo>
                    <a:pt x="4611" y="549860"/>
                  </a:lnTo>
                  <a:lnTo>
                    <a:pt x="0" y="527050"/>
                  </a:lnTo>
                  <a:lnTo>
                    <a:pt x="0" y="58547"/>
                  </a:lnTo>
                  <a:close/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6122034" y="3300221"/>
            <a:ext cx="3975100" cy="611505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344805" marR="5080" indent="-332740">
              <a:lnSpc>
                <a:spcPts val="2210"/>
              </a:lnSpc>
              <a:spcBef>
                <a:spcPts val="335"/>
              </a:spcBef>
            </a:pPr>
            <a:r>
              <a:rPr sz="2000" kern="0" dirty="0">
                <a:solidFill>
                  <a:srgbClr val="001F5F"/>
                </a:solidFill>
                <a:cs typeface="Calibri"/>
              </a:rPr>
              <a:t>Лица,</a:t>
            </a:r>
            <a:r>
              <a:rPr sz="2000" kern="0" spc="-35" dirty="0">
                <a:solidFill>
                  <a:srgbClr val="001F5F"/>
                </a:solidFill>
                <a:cs typeface="Calibri"/>
              </a:rPr>
              <a:t> </a:t>
            </a:r>
            <a:r>
              <a:rPr sz="2000" kern="0" spc="-10" dirty="0">
                <a:solidFill>
                  <a:srgbClr val="001F5F"/>
                </a:solidFill>
                <a:cs typeface="Calibri"/>
              </a:rPr>
              <a:t>ответственные</a:t>
            </a:r>
            <a:r>
              <a:rPr sz="2000" kern="0" spc="-55" dirty="0">
                <a:solidFill>
                  <a:srgbClr val="001F5F"/>
                </a:solidFill>
                <a:cs typeface="Calibri"/>
              </a:rPr>
              <a:t> </a:t>
            </a:r>
            <a:r>
              <a:rPr sz="2000" kern="0" dirty="0">
                <a:solidFill>
                  <a:srgbClr val="001F5F"/>
                </a:solidFill>
                <a:cs typeface="Calibri"/>
              </a:rPr>
              <a:t>за</a:t>
            </a:r>
            <a:r>
              <a:rPr sz="2000" kern="0" spc="-35" dirty="0">
                <a:solidFill>
                  <a:srgbClr val="001F5F"/>
                </a:solidFill>
                <a:cs typeface="Calibri"/>
              </a:rPr>
              <a:t> </a:t>
            </a:r>
            <a:r>
              <a:rPr sz="2000" kern="0" spc="-10" dirty="0">
                <a:solidFill>
                  <a:srgbClr val="001F5F"/>
                </a:solidFill>
                <a:cs typeface="Calibri"/>
              </a:rPr>
              <a:t>реализацию </a:t>
            </a:r>
            <a:r>
              <a:rPr sz="2000" kern="0" dirty="0">
                <a:solidFill>
                  <a:srgbClr val="001F5F"/>
                </a:solidFill>
                <a:cs typeface="Calibri"/>
              </a:rPr>
              <a:t>антикоррупционной</a:t>
            </a:r>
            <a:r>
              <a:rPr sz="2000" kern="0" spc="-80" dirty="0">
                <a:solidFill>
                  <a:srgbClr val="001F5F"/>
                </a:solidFill>
                <a:cs typeface="Calibri"/>
              </a:rPr>
              <a:t> </a:t>
            </a:r>
            <a:r>
              <a:rPr sz="2000" kern="0" spc="-10" dirty="0">
                <a:solidFill>
                  <a:srgbClr val="001F5F"/>
                </a:solidFill>
                <a:cs typeface="Calibri"/>
              </a:rPr>
              <a:t>политики</a:t>
            </a:r>
            <a:endParaRPr sz="2000" kern="0">
              <a:solidFill>
                <a:sysClr val="windowText" lastClr="000000"/>
              </a:solidFill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524755" y="2202052"/>
            <a:ext cx="6589395" cy="3853815"/>
            <a:chOff x="4524755" y="2202052"/>
            <a:chExt cx="6589395" cy="3853815"/>
          </a:xfrm>
        </p:grpSpPr>
        <p:sp>
          <p:nvSpPr>
            <p:cNvPr id="26" name="object 26"/>
            <p:cNvSpPr/>
            <p:nvPr/>
          </p:nvSpPr>
          <p:spPr>
            <a:xfrm>
              <a:off x="4531105" y="2208402"/>
              <a:ext cx="556260" cy="2406650"/>
            </a:xfrm>
            <a:custGeom>
              <a:avLst/>
              <a:gdLst/>
              <a:ahLst/>
              <a:cxnLst/>
              <a:rect l="l" t="t" r="r" b="b"/>
              <a:pathLst>
                <a:path w="556260" h="2406650">
                  <a:moveTo>
                    <a:pt x="0" y="0"/>
                  </a:moveTo>
                  <a:lnTo>
                    <a:pt x="0" y="2406523"/>
                  </a:lnTo>
                  <a:lnTo>
                    <a:pt x="556133" y="2406523"/>
                  </a:lnTo>
                </a:path>
              </a:pathLst>
            </a:custGeom>
            <a:ln w="12700">
              <a:solidFill>
                <a:srgbClr val="34589C"/>
              </a:solidFill>
            </a:ln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5087238" y="4307967"/>
              <a:ext cx="5872480" cy="614045"/>
            </a:xfrm>
            <a:custGeom>
              <a:avLst/>
              <a:gdLst/>
              <a:ahLst/>
              <a:cxnLst/>
              <a:rect l="l" t="t" r="r" b="b"/>
              <a:pathLst>
                <a:path w="5872480" h="614045">
                  <a:moveTo>
                    <a:pt x="0" y="61467"/>
                  </a:moveTo>
                  <a:lnTo>
                    <a:pt x="4816" y="37558"/>
                  </a:lnTo>
                  <a:lnTo>
                    <a:pt x="17954" y="18018"/>
                  </a:lnTo>
                  <a:lnTo>
                    <a:pt x="37451" y="4835"/>
                  </a:lnTo>
                  <a:lnTo>
                    <a:pt x="61340" y="0"/>
                  </a:lnTo>
                  <a:lnTo>
                    <a:pt x="5810758" y="0"/>
                  </a:lnTo>
                  <a:lnTo>
                    <a:pt x="5834667" y="4835"/>
                  </a:lnTo>
                  <a:lnTo>
                    <a:pt x="5854207" y="18018"/>
                  </a:lnTo>
                  <a:lnTo>
                    <a:pt x="5867390" y="37558"/>
                  </a:lnTo>
                  <a:lnTo>
                    <a:pt x="5872226" y="61467"/>
                  </a:lnTo>
                  <a:lnTo>
                    <a:pt x="5872226" y="552322"/>
                  </a:lnTo>
                  <a:lnTo>
                    <a:pt x="5867390" y="576232"/>
                  </a:lnTo>
                  <a:lnTo>
                    <a:pt x="5854207" y="595772"/>
                  </a:lnTo>
                  <a:lnTo>
                    <a:pt x="5834667" y="608955"/>
                  </a:lnTo>
                  <a:lnTo>
                    <a:pt x="5810758" y="613790"/>
                  </a:lnTo>
                  <a:lnTo>
                    <a:pt x="61340" y="613790"/>
                  </a:lnTo>
                  <a:lnTo>
                    <a:pt x="37451" y="608955"/>
                  </a:lnTo>
                  <a:lnTo>
                    <a:pt x="17954" y="595772"/>
                  </a:lnTo>
                  <a:lnTo>
                    <a:pt x="4816" y="576232"/>
                  </a:lnTo>
                  <a:lnTo>
                    <a:pt x="0" y="552322"/>
                  </a:lnTo>
                  <a:lnTo>
                    <a:pt x="0" y="61467"/>
                  </a:lnTo>
                  <a:close/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4531105" y="2208402"/>
              <a:ext cx="621030" cy="3511550"/>
            </a:xfrm>
            <a:custGeom>
              <a:avLst/>
              <a:gdLst/>
              <a:ahLst/>
              <a:cxnLst/>
              <a:rect l="l" t="t" r="r" b="b"/>
              <a:pathLst>
                <a:path w="621029" h="3511550">
                  <a:moveTo>
                    <a:pt x="0" y="0"/>
                  </a:moveTo>
                  <a:lnTo>
                    <a:pt x="0" y="3511080"/>
                  </a:lnTo>
                  <a:lnTo>
                    <a:pt x="620903" y="3511080"/>
                  </a:lnTo>
                </a:path>
              </a:pathLst>
            </a:custGeom>
            <a:ln w="12699">
              <a:solidFill>
                <a:srgbClr val="34589C"/>
              </a:solidFill>
            </a:ln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5152008" y="5389498"/>
              <a:ext cx="5955665" cy="660400"/>
            </a:xfrm>
            <a:custGeom>
              <a:avLst/>
              <a:gdLst/>
              <a:ahLst/>
              <a:cxnLst/>
              <a:rect l="l" t="t" r="r" b="b"/>
              <a:pathLst>
                <a:path w="5955665" h="660400">
                  <a:moveTo>
                    <a:pt x="0" y="66039"/>
                  </a:moveTo>
                  <a:lnTo>
                    <a:pt x="5193" y="40344"/>
                  </a:lnTo>
                  <a:lnTo>
                    <a:pt x="19351" y="19351"/>
                  </a:lnTo>
                  <a:lnTo>
                    <a:pt x="40344" y="5193"/>
                  </a:lnTo>
                  <a:lnTo>
                    <a:pt x="66039" y="0"/>
                  </a:lnTo>
                  <a:lnTo>
                    <a:pt x="5889497" y="0"/>
                  </a:lnTo>
                  <a:lnTo>
                    <a:pt x="5915193" y="5193"/>
                  </a:lnTo>
                  <a:lnTo>
                    <a:pt x="5936186" y="19351"/>
                  </a:lnTo>
                  <a:lnTo>
                    <a:pt x="5950344" y="40344"/>
                  </a:lnTo>
                  <a:lnTo>
                    <a:pt x="5955538" y="66039"/>
                  </a:lnTo>
                  <a:lnTo>
                    <a:pt x="5955538" y="593979"/>
                  </a:lnTo>
                  <a:lnTo>
                    <a:pt x="5950344" y="619668"/>
                  </a:lnTo>
                  <a:lnTo>
                    <a:pt x="5936186" y="640648"/>
                  </a:lnTo>
                  <a:lnTo>
                    <a:pt x="5915193" y="654793"/>
                  </a:lnTo>
                  <a:lnTo>
                    <a:pt x="5889497" y="659980"/>
                  </a:lnTo>
                  <a:lnTo>
                    <a:pt x="66039" y="659980"/>
                  </a:lnTo>
                  <a:lnTo>
                    <a:pt x="40344" y="654793"/>
                  </a:lnTo>
                  <a:lnTo>
                    <a:pt x="19351" y="640648"/>
                  </a:lnTo>
                  <a:lnTo>
                    <a:pt x="5193" y="619668"/>
                  </a:lnTo>
                  <a:lnTo>
                    <a:pt x="0" y="593979"/>
                  </a:lnTo>
                  <a:lnTo>
                    <a:pt x="0" y="66039"/>
                  </a:lnTo>
                  <a:close/>
                </a:path>
              </a:pathLst>
            </a:custGeom>
            <a:ln w="12700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5389626" y="4279468"/>
            <a:ext cx="5479415" cy="143693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201295" algn="ctr">
              <a:lnSpc>
                <a:spcPts val="2305"/>
              </a:lnSpc>
              <a:spcBef>
                <a:spcPts val="105"/>
              </a:spcBef>
            </a:pPr>
            <a:r>
              <a:rPr sz="2000" kern="0" dirty="0">
                <a:solidFill>
                  <a:srgbClr val="001F5F"/>
                </a:solidFill>
                <a:cs typeface="Calibri"/>
              </a:rPr>
              <a:t>Для</a:t>
            </a:r>
            <a:r>
              <a:rPr sz="2000" kern="0" spc="365" dirty="0">
                <a:solidFill>
                  <a:srgbClr val="001F5F"/>
                </a:solidFill>
                <a:cs typeface="Calibri"/>
              </a:rPr>
              <a:t> </a:t>
            </a:r>
            <a:r>
              <a:rPr sz="2000" kern="0" dirty="0">
                <a:solidFill>
                  <a:srgbClr val="001F5F"/>
                </a:solidFill>
                <a:cs typeface="Calibri"/>
              </a:rPr>
              <a:t>работников,</a:t>
            </a:r>
            <a:r>
              <a:rPr sz="2000" kern="0" spc="-70" dirty="0">
                <a:solidFill>
                  <a:srgbClr val="001F5F"/>
                </a:solidFill>
                <a:cs typeface="Calibri"/>
              </a:rPr>
              <a:t> </a:t>
            </a:r>
            <a:r>
              <a:rPr sz="2000" kern="0" dirty="0">
                <a:solidFill>
                  <a:srgbClr val="001F5F"/>
                </a:solidFill>
                <a:cs typeface="Calibri"/>
              </a:rPr>
              <a:t>чья</a:t>
            </a:r>
            <a:r>
              <a:rPr sz="2000" kern="0" spc="-35" dirty="0">
                <a:solidFill>
                  <a:srgbClr val="001F5F"/>
                </a:solidFill>
                <a:cs typeface="Calibri"/>
              </a:rPr>
              <a:t> </a:t>
            </a:r>
            <a:r>
              <a:rPr sz="2000" kern="0" spc="-10" dirty="0">
                <a:solidFill>
                  <a:srgbClr val="001F5F"/>
                </a:solidFill>
                <a:cs typeface="Calibri"/>
              </a:rPr>
              <a:t>деятельность</a:t>
            </a:r>
            <a:r>
              <a:rPr sz="2000" kern="0" spc="-55" dirty="0">
                <a:solidFill>
                  <a:srgbClr val="001F5F"/>
                </a:solidFill>
                <a:cs typeface="Calibri"/>
              </a:rPr>
              <a:t> </a:t>
            </a:r>
            <a:r>
              <a:rPr sz="2000" kern="0" dirty="0">
                <a:solidFill>
                  <a:srgbClr val="001F5F"/>
                </a:solidFill>
                <a:cs typeface="Calibri"/>
              </a:rPr>
              <a:t>связана</a:t>
            </a:r>
            <a:r>
              <a:rPr sz="2000" kern="0" spc="-60" dirty="0">
                <a:solidFill>
                  <a:srgbClr val="001F5F"/>
                </a:solidFill>
                <a:cs typeface="Calibri"/>
              </a:rPr>
              <a:t> </a:t>
            </a:r>
            <a:r>
              <a:rPr sz="2000" kern="0" spc="-50" dirty="0">
                <a:solidFill>
                  <a:srgbClr val="001F5F"/>
                </a:solidFill>
                <a:cs typeface="Calibri"/>
              </a:rPr>
              <a:t>с</a:t>
            </a:r>
            <a:endParaRPr sz="2000" kern="0" dirty="0">
              <a:solidFill>
                <a:sysClr val="windowText" lastClr="000000"/>
              </a:solidFill>
              <a:cs typeface="Calibri"/>
            </a:endParaRPr>
          </a:p>
          <a:p>
            <a:pPr marR="199390" algn="ctr">
              <a:lnSpc>
                <a:spcPts val="2305"/>
              </a:lnSpc>
            </a:pPr>
            <a:r>
              <a:rPr sz="2000" kern="0" dirty="0">
                <a:solidFill>
                  <a:srgbClr val="001F5F"/>
                </a:solidFill>
                <a:cs typeface="Calibri"/>
              </a:rPr>
              <a:t>коррупционными</a:t>
            </a:r>
            <a:r>
              <a:rPr sz="2000" kern="0" spc="-105" dirty="0">
                <a:solidFill>
                  <a:srgbClr val="001F5F"/>
                </a:solidFill>
                <a:cs typeface="Calibri"/>
              </a:rPr>
              <a:t> </a:t>
            </a:r>
            <a:r>
              <a:rPr sz="2000" kern="0" spc="-10" dirty="0">
                <a:solidFill>
                  <a:srgbClr val="001F5F"/>
                </a:solidFill>
                <a:cs typeface="Calibri"/>
              </a:rPr>
              <a:t>рисками</a:t>
            </a:r>
            <a:endParaRPr sz="2000" kern="0" dirty="0">
              <a:solidFill>
                <a:sysClr val="windowText" lastClr="000000"/>
              </a:solidFill>
              <a:cs typeface="Calibri"/>
            </a:endParaRPr>
          </a:p>
          <a:p>
            <a:pPr>
              <a:spcBef>
                <a:spcPts val="1880"/>
              </a:spcBef>
            </a:pPr>
            <a:endParaRPr sz="2000" kern="0" dirty="0">
              <a:solidFill>
                <a:sysClr val="windowText" lastClr="000000"/>
              </a:solidFill>
              <a:cs typeface="Calibri"/>
            </a:endParaRPr>
          </a:p>
          <a:p>
            <a:pPr marL="2437130" marR="5080" indent="-2425065">
              <a:lnSpc>
                <a:spcPts val="2210"/>
              </a:lnSpc>
            </a:pPr>
            <a:r>
              <a:rPr sz="2000" kern="0" dirty="0">
                <a:solidFill>
                  <a:srgbClr val="001F5F"/>
                </a:solidFill>
                <a:cs typeface="Calibri"/>
              </a:rPr>
              <a:t>Для</a:t>
            </a:r>
            <a:r>
              <a:rPr sz="2000" kern="0" spc="-25" dirty="0">
                <a:solidFill>
                  <a:srgbClr val="001F5F"/>
                </a:solidFill>
                <a:cs typeface="Calibri"/>
              </a:rPr>
              <a:t> </a:t>
            </a:r>
            <a:r>
              <a:rPr sz="2000" kern="0" dirty="0">
                <a:solidFill>
                  <a:srgbClr val="001F5F"/>
                </a:solidFill>
                <a:cs typeface="Calibri"/>
              </a:rPr>
              <a:t>лиц,</a:t>
            </a:r>
            <a:r>
              <a:rPr sz="2000" kern="0" spc="-5" dirty="0">
                <a:solidFill>
                  <a:srgbClr val="001F5F"/>
                </a:solidFill>
                <a:cs typeface="Calibri"/>
              </a:rPr>
              <a:t> </a:t>
            </a:r>
            <a:r>
              <a:rPr sz="2000" kern="0" spc="-10" dirty="0">
                <a:solidFill>
                  <a:srgbClr val="001F5F"/>
                </a:solidFill>
                <a:cs typeface="Calibri"/>
              </a:rPr>
              <a:t>осуществляющих</a:t>
            </a:r>
            <a:r>
              <a:rPr sz="2000" kern="0" spc="-50" dirty="0">
                <a:solidFill>
                  <a:srgbClr val="001F5F"/>
                </a:solidFill>
                <a:cs typeface="Calibri"/>
              </a:rPr>
              <a:t> </a:t>
            </a:r>
            <a:r>
              <a:rPr sz="2000" kern="0" dirty="0">
                <a:solidFill>
                  <a:srgbClr val="001F5F"/>
                </a:solidFill>
                <a:cs typeface="Calibri"/>
              </a:rPr>
              <a:t>внутренний</a:t>
            </a:r>
            <a:r>
              <a:rPr sz="2000" kern="0" spc="-30" dirty="0">
                <a:solidFill>
                  <a:srgbClr val="001F5F"/>
                </a:solidFill>
                <a:cs typeface="Calibri"/>
              </a:rPr>
              <a:t> </a:t>
            </a:r>
            <a:r>
              <a:rPr sz="2000" kern="0" dirty="0" err="1">
                <a:solidFill>
                  <a:srgbClr val="001F5F"/>
                </a:solidFill>
                <a:cs typeface="Calibri"/>
              </a:rPr>
              <a:t>контроль</a:t>
            </a:r>
            <a:r>
              <a:rPr sz="2000" kern="0" spc="-25" dirty="0">
                <a:solidFill>
                  <a:srgbClr val="001F5F"/>
                </a:solidFill>
                <a:cs typeface="Calibri"/>
              </a:rPr>
              <a:t> </a:t>
            </a:r>
            <a:endParaRPr sz="2000" kern="0" dirty="0">
              <a:solidFill>
                <a:sysClr val="windowText" lastClr="00000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44278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535"/>
              </a:spcBef>
            </a:pPr>
            <a:r>
              <a:rPr spc="-35" dirty="0"/>
              <a:t>Специальные</a:t>
            </a:r>
            <a:r>
              <a:rPr spc="-120" dirty="0"/>
              <a:t> </a:t>
            </a:r>
            <a:r>
              <a:rPr spc="-30" dirty="0"/>
              <a:t>обязанности</a:t>
            </a:r>
            <a:r>
              <a:rPr spc="-105" dirty="0"/>
              <a:t> </a:t>
            </a:r>
            <a:r>
              <a:rPr spc="-35" dirty="0"/>
              <a:t>работников</a:t>
            </a:r>
            <a:r>
              <a:rPr spc="-114" dirty="0"/>
              <a:t> </a:t>
            </a:r>
            <a:r>
              <a:rPr spc="-30" dirty="0"/>
              <a:t>учреждения</a:t>
            </a:r>
            <a:r>
              <a:rPr spc="-110" dirty="0"/>
              <a:t> </a:t>
            </a:r>
            <a:r>
              <a:rPr dirty="0"/>
              <a:t>в</a:t>
            </a:r>
            <a:r>
              <a:rPr spc="-75" dirty="0"/>
              <a:t> </a:t>
            </a:r>
            <a:r>
              <a:rPr spc="-10" dirty="0"/>
              <a:t>связи</a:t>
            </a:r>
            <a:r>
              <a:rPr spc="-105" dirty="0"/>
              <a:t> </a:t>
            </a:r>
            <a:r>
              <a:rPr spc="-50" dirty="0"/>
              <a:t>с </a:t>
            </a:r>
            <a:r>
              <a:rPr spc="-40" dirty="0"/>
              <a:t>предупреждением</a:t>
            </a:r>
            <a:r>
              <a:rPr spc="-65" dirty="0"/>
              <a:t> </a:t>
            </a:r>
            <a:r>
              <a:rPr dirty="0"/>
              <a:t>и</a:t>
            </a:r>
            <a:r>
              <a:rPr spc="-25" dirty="0"/>
              <a:t> </a:t>
            </a:r>
            <a:r>
              <a:rPr spc="-40" dirty="0"/>
              <a:t>противодействием</a:t>
            </a:r>
            <a:r>
              <a:rPr spc="-65" dirty="0"/>
              <a:t> </a:t>
            </a:r>
            <a:r>
              <a:rPr spc="-10" dirty="0"/>
              <a:t>коррупции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1805793" y="0"/>
            <a:ext cx="386715" cy="6858000"/>
            <a:chOff x="11805793" y="0"/>
            <a:chExt cx="386715" cy="6858000"/>
          </a:xfrm>
        </p:grpSpPr>
        <p:sp>
          <p:nvSpPr>
            <p:cNvPr id="4" name="object 4"/>
            <p:cNvSpPr/>
            <p:nvPr/>
          </p:nvSpPr>
          <p:spPr>
            <a:xfrm>
              <a:off x="12084050" y="0"/>
              <a:ext cx="107950" cy="6858000"/>
            </a:xfrm>
            <a:custGeom>
              <a:avLst/>
              <a:gdLst/>
              <a:ahLst/>
              <a:cxnLst/>
              <a:rect l="l" t="t" r="r" b="b"/>
              <a:pathLst>
                <a:path w="107950" h="6858000">
                  <a:moveTo>
                    <a:pt x="107899" y="6820662"/>
                  </a:moveTo>
                  <a:lnTo>
                    <a:pt x="0" y="6820662"/>
                  </a:lnTo>
                  <a:lnTo>
                    <a:pt x="0" y="6858000"/>
                  </a:lnTo>
                  <a:lnTo>
                    <a:pt x="107899" y="6858000"/>
                  </a:lnTo>
                  <a:lnTo>
                    <a:pt x="107899" y="6820662"/>
                  </a:lnTo>
                  <a:close/>
                </a:path>
                <a:path w="107950" h="6858000">
                  <a:moveTo>
                    <a:pt x="107899" y="0"/>
                  </a:moveTo>
                  <a:lnTo>
                    <a:pt x="0" y="0"/>
                  </a:lnTo>
                  <a:lnTo>
                    <a:pt x="0" y="6548044"/>
                  </a:lnTo>
                  <a:lnTo>
                    <a:pt x="107899" y="6548044"/>
                  </a:lnTo>
                  <a:lnTo>
                    <a:pt x="107899" y="0"/>
                  </a:lnTo>
                  <a:close/>
                </a:path>
              </a:pathLst>
            </a:custGeom>
            <a:solidFill>
              <a:srgbClr val="33CCFF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1922633" y="6548035"/>
              <a:ext cx="269875" cy="273050"/>
            </a:xfrm>
            <a:custGeom>
              <a:avLst/>
              <a:gdLst/>
              <a:ahLst/>
              <a:cxnLst/>
              <a:rect l="l" t="t" r="r" b="b"/>
              <a:pathLst>
                <a:path w="269875" h="273050">
                  <a:moveTo>
                    <a:pt x="269328" y="0"/>
                  </a:moveTo>
                  <a:lnTo>
                    <a:pt x="0" y="0"/>
                  </a:lnTo>
                  <a:lnTo>
                    <a:pt x="0" y="272618"/>
                  </a:lnTo>
                  <a:lnTo>
                    <a:pt x="269328" y="272618"/>
                  </a:lnTo>
                  <a:lnTo>
                    <a:pt x="269328" y="0"/>
                  </a:lnTo>
                  <a:close/>
                </a:path>
              </a:pathLst>
            </a:custGeom>
            <a:solidFill>
              <a:srgbClr val="28DF53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1814810" y="6310274"/>
              <a:ext cx="269875" cy="275590"/>
            </a:xfrm>
            <a:custGeom>
              <a:avLst/>
              <a:gdLst/>
              <a:ahLst/>
              <a:cxnLst/>
              <a:rect l="l" t="t" r="r" b="b"/>
              <a:pathLst>
                <a:path w="269875" h="275590">
                  <a:moveTo>
                    <a:pt x="269328" y="0"/>
                  </a:moveTo>
                  <a:lnTo>
                    <a:pt x="0" y="0"/>
                  </a:lnTo>
                  <a:lnTo>
                    <a:pt x="0" y="275450"/>
                  </a:lnTo>
                  <a:lnTo>
                    <a:pt x="269328" y="275450"/>
                  </a:lnTo>
                  <a:lnTo>
                    <a:pt x="269328" y="0"/>
                  </a:lnTo>
                  <a:close/>
                </a:path>
              </a:pathLst>
            </a:custGeom>
            <a:solidFill>
              <a:srgbClr val="F80EAB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1805793" y="6652493"/>
              <a:ext cx="161925" cy="168275"/>
            </a:xfrm>
            <a:custGeom>
              <a:avLst/>
              <a:gdLst/>
              <a:ahLst/>
              <a:cxnLst/>
              <a:rect l="l" t="t" r="r" b="b"/>
              <a:pathLst>
                <a:path w="161925" h="168275">
                  <a:moveTo>
                    <a:pt x="161429" y="0"/>
                  </a:moveTo>
                  <a:lnTo>
                    <a:pt x="0" y="0"/>
                  </a:lnTo>
                  <a:lnTo>
                    <a:pt x="0" y="168160"/>
                  </a:lnTo>
                  <a:lnTo>
                    <a:pt x="161429" y="168160"/>
                  </a:lnTo>
                  <a:lnTo>
                    <a:pt x="16142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8" name="object 8"/>
          <p:cNvSpPr/>
          <p:nvPr/>
        </p:nvSpPr>
        <p:spPr>
          <a:xfrm>
            <a:off x="0" y="1138555"/>
            <a:ext cx="10892155" cy="0"/>
          </a:xfrm>
          <a:custGeom>
            <a:avLst/>
            <a:gdLst/>
            <a:ahLst/>
            <a:cxnLst/>
            <a:rect l="l" t="t" r="r" b="b"/>
            <a:pathLst>
              <a:path w="10892155">
                <a:moveTo>
                  <a:pt x="0" y="0"/>
                </a:moveTo>
                <a:lnTo>
                  <a:pt x="10892155" y="0"/>
                </a:lnTo>
              </a:path>
            </a:pathLst>
          </a:custGeom>
          <a:ln w="19050">
            <a:solidFill>
              <a:srgbClr val="F80EAB"/>
            </a:solidFill>
          </a:ln>
        </p:spPr>
        <p:txBody>
          <a:bodyPr wrap="square" lIns="0" tIns="0" rIns="0" bIns="0" rtlCol="0"/>
          <a:lstStyle/>
          <a:p>
            <a:endParaRPr kern="0" smtClean="0">
              <a:solidFill>
                <a:sysClr val="windowText" lastClr="000000"/>
              </a:solidFill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09139" y="1326896"/>
            <a:ext cx="2566035" cy="1539875"/>
          </a:xfrm>
          <a:prstGeom prst="rect">
            <a:avLst/>
          </a:prstGeom>
          <a:solidFill>
            <a:srgbClr val="4471C4"/>
          </a:solidFill>
        </p:spPr>
        <p:txBody>
          <a:bodyPr vert="horz" wrap="square" lIns="0" tIns="63500" rIns="0" bIns="0" rtlCol="0">
            <a:spAutoFit/>
          </a:bodyPr>
          <a:lstStyle/>
          <a:p>
            <a:pPr>
              <a:spcBef>
                <a:spcPts val="500"/>
              </a:spcBef>
            </a:pPr>
            <a:endParaRPr sz="2300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algn="ctr">
              <a:lnSpc>
                <a:spcPts val="2645"/>
              </a:lnSpc>
            </a:pPr>
            <a:r>
              <a:rPr sz="2300" kern="0" spc="-10" dirty="0">
                <a:solidFill>
                  <a:srgbClr val="FFFFFF"/>
                </a:solidFill>
                <a:cs typeface="Calibri"/>
              </a:rPr>
              <a:t>Разработка</a:t>
            </a:r>
            <a:endParaRPr sz="2300" kern="0">
              <a:solidFill>
                <a:sysClr val="windowText" lastClr="000000"/>
              </a:solidFill>
              <a:cs typeface="Calibri"/>
            </a:endParaRPr>
          </a:p>
          <a:p>
            <a:pPr algn="ctr">
              <a:lnSpc>
                <a:spcPts val="2645"/>
              </a:lnSpc>
            </a:pPr>
            <a:r>
              <a:rPr sz="2300" kern="0" dirty="0">
                <a:solidFill>
                  <a:srgbClr val="FFFFFF"/>
                </a:solidFill>
                <a:cs typeface="Calibri"/>
              </a:rPr>
              <a:t>локальных</a:t>
            </a:r>
            <a:r>
              <a:rPr sz="2300" kern="0" spc="-80" dirty="0">
                <a:solidFill>
                  <a:srgbClr val="FFFFFF"/>
                </a:solidFill>
                <a:cs typeface="Calibri"/>
              </a:rPr>
              <a:t> </a:t>
            </a:r>
            <a:r>
              <a:rPr sz="2300" kern="0" spc="-20" dirty="0">
                <a:solidFill>
                  <a:srgbClr val="FFFFFF"/>
                </a:solidFill>
                <a:cs typeface="Calibri"/>
              </a:rPr>
              <a:t>актов</a:t>
            </a:r>
            <a:endParaRPr sz="2300" kern="0">
              <a:solidFill>
                <a:sysClr val="windowText" lastClr="000000"/>
              </a:solidFill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31207" y="1326896"/>
            <a:ext cx="2566035" cy="1539875"/>
          </a:xfrm>
          <a:prstGeom prst="rect">
            <a:avLst/>
          </a:prstGeom>
          <a:solidFill>
            <a:srgbClr val="4471C4"/>
          </a:solidFill>
        </p:spPr>
        <p:txBody>
          <a:bodyPr vert="horz" wrap="square" lIns="0" tIns="224154" rIns="0" bIns="0" rtlCol="0">
            <a:spAutoFit/>
          </a:bodyPr>
          <a:lstStyle/>
          <a:p>
            <a:pPr>
              <a:spcBef>
                <a:spcPts val="1764"/>
              </a:spcBef>
            </a:pPr>
            <a:endParaRPr sz="2300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L="699135"/>
            <a:r>
              <a:rPr sz="2300" kern="0" spc="-10" dirty="0">
                <a:solidFill>
                  <a:srgbClr val="FFFFFF"/>
                </a:solidFill>
                <a:cs typeface="Calibri"/>
              </a:rPr>
              <a:t>Контроль</a:t>
            </a:r>
            <a:endParaRPr sz="2300" kern="0">
              <a:solidFill>
                <a:sysClr val="windowText" lastClr="000000"/>
              </a:solidFill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653273" y="1326896"/>
            <a:ext cx="2566035" cy="1539875"/>
          </a:xfrm>
          <a:prstGeom prst="rect">
            <a:avLst/>
          </a:prstGeom>
          <a:solidFill>
            <a:srgbClr val="4471C4"/>
          </a:solidFill>
        </p:spPr>
        <p:txBody>
          <a:bodyPr vert="horz" wrap="square" lIns="0" tIns="107950" rIns="0" bIns="0" rtlCol="0">
            <a:spAutoFit/>
          </a:bodyPr>
          <a:lstStyle/>
          <a:p>
            <a:pPr marL="290830" marR="285115" indent="111125" algn="just">
              <a:lnSpc>
                <a:spcPct val="91600"/>
              </a:lnSpc>
              <a:spcBef>
                <a:spcPts val="850"/>
              </a:spcBef>
            </a:pPr>
            <a:r>
              <a:rPr sz="2300" kern="0" spc="-10" dirty="0">
                <a:solidFill>
                  <a:srgbClr val="FFFFFF"/>
                </a:solidFill>
                <a:cs typeface="Calibri"/>
              </a:rPr>
              <a:t>Рассмотрение </a:t>
            </a:r>
            <a:r>
              <a:rPr sz="2300" kern="0" dirty="0">
                <a:solidFill>
                  <a:srgbClr val="FFFFFF"/>
                </a:solidFill>
                <a:cs typeface="Calibri"/>
              </a:rPr>
              <a:t>сообщений</a:t>
            </a:r>
            <a:r>
              <a:rPr sz="2300" kern="0" spc="-75" dirty="0">
                <a:solidFill>
                  <a:srgbClr val="FFFFFF"/>
                </a:solidFill>
                <a:cs typeface="Calibri"/>
              </a:rPr>
              <a:t> </a:t>
            </a:r>
            <a:r>
              <a:rPr sz="2300" kern="0" spc="-50" dirty="0">
                <a:solidFill>
                  <a:srgbClr val="FFFFFF"/>
                </a:solidFill>
                <a:cs typeface="Calibri"/>
              </a:rPr>
              <a:t>о </a:t>
            </a:r>
            <a:r>
              <a:rPr sz="2300" kern="0" spc="-10" dirty="0">
                <a:solidFill>
                  <a:srgbClr val="FFFFFF"/>
                </a:solidFill>
                <a:cs typeface="Calibri"/>
              </a:rPr>
              <a:t>коррупционных</a:t>
            </a:r>
            <a:endParaRPr sz="2300" kern="0">
              <a:solidFill>
                <a:sysClr val="windowText" lastClr="000000"/>
              </a:solidFill>
              <a:cs typeface="Calibri"/>
            </a:endParaRPr>
          </a:p>
          <a:p>
            <a:pPr marL="152400">
              <a:lnSpc>
                <a:spcPts val="2530"/>
              </a:lnSpc>
            </a:pPr>
            <a:r>
              <a:rPr sz="2300" kern="0" spc="-10" dirty="0">
                <a:solidFill>
                  <a:srgbClr val="FFFFFF"/>
                </a:solidFill>
                <a:cs typeface="Calibri"/>
              </a:rPr>
              <a:t>правонарушениях</a:t>
            </a:r>
            <a:endParaRPr sz="2300" kern="0">
              <a:solidFill>
                <a:sysClr val="windowText" lastClr="000000"/>
              </a:solidFill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09139" y="3122802"/>
            <a:ext cx="2566035" cy="1539875"/>
          </a:xfrm>
          <a:prstGeom prst="rect">
            <a:avLst/>
          </a:prstGeom>
          <a:solidFill>
            <a:srgbClr val="4471C4"/>
          </a:solidFill>
        </p:spPr>
        <p:txBody>
          <a:bodyPr vert="horz" wrap="square" lIns="0" tIns="99060" rIns="0" bIns="0" rtlCol="0">
            <a:spAutoFit/>
          </a:bodyPr>
          <a:lstStyle/>
          <a:p>
            <a:pPr>
              <a:spcBef>
                <a:spcPts val="780"/>
              </a:spcBef>
            </a:pPr>
            <a:endParaRPr sz="2300" kern="0">
              <a:solidFill>
                <a:sysClr val="windowText" lastClr="000000"/>
              </a:solidFill>
              <a:latin typeface="Times New Roman"/>
              <a:cs typeface="Times New Roman"/>
            </a:endParaRPr>
          </a:p>
          <a:p>
            <a:pPr marL="553720" marR="120650" indent="-425450">
              <a:lnSpc>
                <a:spcPts val="2530"/>
              </a:lnSpc>
            </a:pPr>
            <a:r>
              <a:rPr sz="2300" kern="0" spc="-20" dirty="0">
                <a:solidFill>
                  <a:srgbClr val="FFFFFF"/>
                </a:solidFill>
                <a:cs typeface="Calibri"/>
              </a:rPr>
              <a:t>Консультирование </a:t>
            </a:r>
            <a:r>
              <a:rPr sz="2300" kern="0" spc="-10" dirty="0">
                <a:solidFill>
                  <a:srgbClr val="FFFFFF"/>
                </a:solidFill>
                <a:cs typeface="Calibri"/>
              </a:rPr>
              <a:t>работников</a:t>
            </a:r>
            <a:endParaRPr sz="2300" kern="0">
              <a:solidFill>
                <a:sysClr val="windowText" lastClr="000000"/>
              </a:solidFill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31207" y="3122802"/>
            <a:ext cx="2566035" cy="1539875"/>
          </a:xfrm>
          <a:prstGeom prst="rect">
            <a:avLst/>
          </a:prstGeom>
          <a:solidFill>
            <a:srgbClr val="4471C4"/>
          </a:solidFill>
        </p:spPr>
        <p:txBody>
          <a:bodyPr vert="horz" wrap="square" lIns="0" tIns="269240" rIns="0" bIns="0" rtlCol="0">
            <a:spAutoFit/>
          </a:bodyPr>
          <a:lstStyle/>
          <a:p>
            <a:pPr marL="290830" marR="285115" indent="2540" algn="ctr">
              <a:lnSpc>
                <a:spcPct val="91500"/>
              </a:lnSpc>
              <a:spcBef>
                <a:spcPts val="2120"/>
              </a:spcBef>
            </a:pPr>
            <a:r>
              <a:rPr sz="2300" kern="0" spc="-10" dirty="0">
                <a:solidFill>
                  <a:srgbClr val="FFFFFF"/>
                </a:solidFill>
                <a:cs typeface="Calibri"/>
              </a:rPr>
              <a:t>Оценка коррупционных рисков</a:t>
            </a:r>
            <a:endParaRPr sz="2300" kern="0">
              <a:solidFill>
                <a:sysClr val="windowText" lastClr="000000"/>
              </a:solidFill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53273" y="3122802"/>
            <a:ext cx="2566035" cy="1539875"/>
          </a:xfrm>
          <a:prstGeom prst="rect">
            <a:avLst/>
          </a:prstGeom>
          <a:solidFill>
            <a:srgbClr val="4471C4"/>
          </a:solidFill>
        </p:spPr>
        <p:txBody>
          <a:bodyPr vert="horz" wrap="square" lIns="0" tIns="78740" rIns="0" bIns="0" rtlCol="0">
            <a:spAutoFit/>
          </a:bodyPr>
          <a:lstStyle/>
          <a:p>
            <a:pPr marL="1270" algn="ctr">
              <a:lnSpc>
                <a:spcPts val="2645"/>
              </a:lnSpc>
              <a:spcBef>
                <a:spcPts val="620"/>
              </a:spcBef>
            </a:pPr>
            <a:r>
              <a:rPr sz="2300" kern="0" spc="-10" dirty="0">
                <a:solidFill>
                  <a:srgbClr val="FFFFFF"/>
                </a:solidFill>
                <a:cs typeface="Calibri"/>
              </a:rPr>
              <a:t>Оценка</a:t>
            </a:r>
            <a:endParaRPr sz="2300" kern="0">
              <a:solidFill>
                <a:sysClr val="windowText" lastClr="000000"/>
              </a:solidFill>
              <a:cs typeface="Calibri"/>
            </a:endParaRPr>
          </a:p>
          <a:p>
            <a:pPr marL="1905" algn="ctr">
              <a:lnSpc>
                <a:spcPts val="2525"/>
              </a:lnSpc>
            </a:pPr>
            <a:r>
              <a:rPr sz="2300" kern="0" spc="-10" dirty="0">
                <a:solidFill>
                  <a:srgbClr val="FFFFFF"/>
                </a:solidFill>
                <a:cs typeface="Calibri"/>
              </a:rPr>
              <a:t>результатов,</a:t>
            </a:r>
            <a:endParaRPr sz="2300" kern="0">
              <a:solidFill>
                <a:sysClr val="windowText" lastClr="000000"/>
              </a:solidFill>
              <a:cs typeface="Calibri"/>
            </a:endParaRPr>
          </a:p>
          <a:p>
            <a:pPr marL="266700" marR="258445" algn="ctr">
              <a:lnSpc>
                <a:spcPts val="2530"/>
              </a:lnSpc>
              <a:spcBef>
                <a:spcPts val="155"/>
              </a:spcBef>
            </a:pPr>
            <a:r>
              <a:rPr sz="2300" kern="0" spc="-10" dirty="0">
                <a:solidFill>
                  <a:srgbClr val="FFFFFF"/>
                </a:solidFill>
                <a:cs typeface="Calibri"/>
              </a:rPr>
              <a:t>предоставление отчетности</a:t>
            </a:r>
            <a:endParaRPr sz="2300" kern="0">
              <a:solidFill>
                <a:sysClr val="windowText" lastClr="000000"/>
              </a:solidFill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420109" y="4918659"/>
            <a:ext cx="2566035" cy="1539875"/>
          </a:xfrm>
          <a:prstGeom prst="rect">
            <a:avLst/>
          </a:prstGeom>
          <a:solidFill>
            <a:srgbClr val="4471C4"/>
          </a:solidFill>
        </p:spPr>
        <p:txBody>
          <a:bodyPr vert="horz" wrap="square" lIns="0" tIns="269240" rIns="0" bIns="0" rtlCol="0">
            <a:spAutoFit/>
          </a:bodyPr>
          <a:lstStyle/>
          <a:p>
            <a:pPr marL="561975" marR="505459" indent="-48895" algn="just">
              <a:lnSpc>
                <a:spcPct val="91600"/>
              </a:lnSpc>
              <a:spcBef>
                <a:spcPts val="2120"/>
              </a:spcBef>
            </a:pPr>
            <a:r>
              <a:rPr sz="2300" kern="0" spc="-10" dirty="0">
                <a:solidFill>
                  <a:srgbClr val="FFFFFF"/>
                </a:solidFill>
                <a:cs typeface="Calibri"/>
              </a:rPr>
              <a:t>Проведение внутренних проверок</a:t>
            </a:r>
            <a:endParaRPr sz="2300" kern="0">
              <a:solidFill>
                <a:sysClr val="windowText" lastClr="000000"/>
              </a:solidFill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42303" y="4918659"/>
            <a:ext cx="2566035" cy="1539875"/>
          </a:xfrm>
          <a:prstGeom prst="rect">
            <a:avLst/>
          </a:prstGeom>
          <a:solidFill>
            <a:srgbClr val="4471C4"/>
          </a:solidFill>
        </p:spPr>
        <p:txBody>
          <a:bodyPr vert="horz" wrap="square" lIns="0" tIns="269240" rIns="0" bIns="0" rtlCol="0">
            <a:spAutoFit/>
          </a:bodyPr>
          <a:lstStyle/>
          <a:p>
            <a:pPr marL="370205" marR="360680" indent="-1270" algn="ctr">
              <a:lnSpc>
                <a:spcPct val="91600"/>
              </a:lnSpc>
              <a:spcBef>
                <a:spcPts val="2120"/>
              </a:spcBef>
            </a:pPr>
            <a:r>
              <a:rPr sz="2300" kern="0" spc="-10" dirty="0">
                <a:solidFill>
                  <a:srgbClr val="FFFFFF"/>
                </a:solidFill>
                <a:cs typeface="Calibri"/>
              </a:rPr>
              <a:t>Содействие проверяющим органам</a:t>
            </a:r>
            <a:endParaRPr sz="2300" kern="0">
              <a:solidFill>
                <a:sysClr val="windowText" lastClr="00000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71479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9500" y="222884"/>
            <a:ext cx="10899724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b="1" spc="-40" dirty="0" smtClean="0"/>
              <a:t>Мероприятия по снижению коррупционных рисков</a:t>
            </a:r>
            <a:endParaRPr b="1" spc="-10" dirty="0"/>
          </a:p>
        </p:txBody>
      </p:sp>
      <p:grpSp>
        <p:nvGrpSpPr>
          <p:cNvPr id="3" name="object 3"/>
          <p:cNvGrpSpPr/>
          <p:nvPr/>
        </p:nvGrpSpPr>
        <p:grpSpPr>
          <a:xfrm>
            <a:off x="11805793" y="0"/>
            <a:ext cx="386715" cy="6858000"/>
            <a:chOff x="11805793" y="0"/>
            <a:chExt cx="386715" cy="6858000"/>
          </a:xfrm>
        </p:grpSpPr>
        <p:sp>
          <p:nvSpPr>
            <p:cNvPr id="4" name="object 4"/>
            <p:cNvSpPr/>
            <p:nvPr/>
          </p:nvSpPr>
          <p:spPr>
            <a:xfrm>
              <a:off x="12084050" y="0"/>
              <a:ext cx="107950" cy="6858000"/>
            </a:xfrm>
            <a:custGeom>
              <a:avLst/>
              <a:gdLst/>
              <a:ahLst/>
              <a:cxnLst/>
              <a:rect l="l" t="t" r="r" b="b"/>
              <a:pathLst>
                <a:path w="107950" h="6858000">
                  <a:moveTo>
                    <a:pt x="107899" y="6820662"/>
                  </a:moveTo>
                  <a:lnTo>
                    <a:pt x="0" y="6820662"/>
                  </a:lnTo>
                  <a:lnTo>
                    <a:pt x="0" y="6858000"/>
                  </a:lnTo>
                  <a:lnTo>
                    <a:pt x="107899" y="6858000"/>
                  </a:lnTo>
                  <a:lnTo>
                    <a:pt x="107899" y="6820662"/>
                  </a:lnTo>
                  <a:close/>
                </a:path>
                <a:path w="107950" h="6858000">
                  <a:moveTo>
                    <a:pt x="107899" y="0"/>
                  </a:moveTo>
                  <a:lnTo>
                    <a:pt x="0" y="0"/>
                  </a:lnTo>
                  <a:lnTo>
                    <a:pt x="0" y="6548044"/>
                  </a:lnTo>
                  <a:lnTo>
                    <a:pt x="107899" y="6548044"/>
                  </a:lnTo>
                  <a:lnTo>
                    <a:pt x="107899" y="0"/>
                  </a:lnTo>
                  <a:close/>
                </a:path>
              </a:pathLst>
            </a:custGeom>
            <a:solidFill>
              <a:srgbClr val="33CCFF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1922633" y="6548035"/>
              <a:ext cx="269875" cy="273050"/>
            </a:xfrm>
            <a:custGeom>
              <a:avLst/>
              <a:gdLst/>
              <a:ahLst/>
              <a:cxnLst/>
              <a:rect l="l" t="t" r="r" b="b"/>
              <a:pathLst>
                <a:path w="269875" h="273050">
                  <a:moveTo>
                    <a:pt x="269328" y="0"/>
                  </a:moveTo>
                  <a:lnTo>
                    <a:pt x="0" y="0"/>
                  </a:lnTo>
                  <a:lnTo>
                    <a:pt x="0" y="272618"/>
                  </a:lnTo>
                  <a:lnTo>
                    <a:pt x="269328" y="272618"/>
                  </a:lnTo>
                  <a:lnTo>
                    <a:pt x="269328" y="0"/>
                  </a:lnTo>
                  <a:close/>
                </a:path>
              </a:pathLst>
            </a:custGeom>
            <a:solidFill>
              <a:srgbClr val="28DF53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1814810" y="6310274"/>
              <a:ext cx="269875" cy="275590"/>
            </a:xfrm>
            <a:custGeom>
              <a:avLst/>
              <a:gdLst/>
              <a:ahLst/>
              <a:cxnLst/>
              <a:rect l="l" t="t" r="r" b="b"/>
              <a:pathLst>
                <a:path w="269875" h="275590">
                  <a:moveTo>
                    <a:pt x="269328" y="0"/>
                  </a:moveTo>
                  <a:lnTo>
                    <a:pt x="0" y="0"/>
                  </a:lnTo>
                  <a:lnTo>
                    <a:pt x="0" y="275450"/>
                  </a:lnTo>
                  <a:lnTo>
                    <a:pt x="269328" y="275450"/>
                  </a:lnTo>
                  <a:lnTo>
                    <a:pt x="269328" y="0"/>
                  </a:lnTo>
                  <a:close/>
                </a:path>
              </a:pathLst>
            </a:custGeom>
            <a:solidFill>
              <a:srgbClr val="F80EAB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1805793" y="6652493"/>
              <a:ext cx="161925" cy="168275"/>
            </a:xfrm>
            <a:custGeom>
              <a:avLst/>
              <a:gdLst/>
              <a:ahLst/>
              <a:cxnLst/>
              <a:rect l="l" t="t" r="r" b="b"/>
              <a:pathLst>
                <a:path w="161925" h="168275">
                  <a:moveTo>
                    <a:pt x="161429" y="0"/>
                  </a:moveTo>
                  <a:lnTo>
                    <a:pt x="0" y="0"/>
                  </a:lnTo>
                  <a:lnTo>
                    <a:pt x="0" y="168160"/>
                  </a:lnTo>
                  <a:lnTo>
                    <a:pt x="161429" y="168160"/>
                  </a:lnTo>
                  <a:lnTo>
                    <a:pt x="16142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8" name="object 8"/>
          <p:cNvSpPr/>
          <p:nvPr/>
        </p:nvSpPr>
        <p:spPr>
          <a:xfrm>
            <a:off x="0" y="1138555"/>
            <a:ext cx="10892155" cy="0"/>
          </a:xfrm>
          <a:custGeom>
            <a:avLst/>
            <a:gdLst/>
            <a:ahLst/>
            <a:cxnLst/>
            <a:rect l="l" t="t" r="r" b="b"/>
            <a:pathLst>
              <a:path w="10892155">
                <a:moveTo>
                  <a:pt x="0" y="0"/>
                </a:moveTo>
                <a:lnTo>
                  <a:pt x="10892155" y="0"/>
                </a:lnTo>
              </a:path>
            </a:pathLst>
          </a:custGeom>
          <a:ln w="19050">
            <a:solidFill>
              <a:srgbClr val="F80EAB"/>
            </a:solidFill>
          </a:ln>
        </p:spPr>
        <p:txBody>
          <a:bodyPr wrap="square" lIns="0" tIns="0" rIns="0" bIns="0" rtlCol="0"/>
          <a:lstStyle/>
          <a:p>
            <a:endParaRPr kern="0" smtClean="0">
              <a:solidFill>
                <a:sysClr val="windowText" lastClr="000000"/>
              </a:solidFill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6262" y="1138555"/>
            <a:ext cx="10662285" cy="5300297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469900" marR="81915" indent="-457200">
              <a:lnSpc>
                <a:spcPct val="80000"/>
              </a:lnSpc>
              <a:spcBef>
                <a:spcPts val="725"/>
              </a:spcBef>
              <a:buFont typeface="Wingdings" pitchFamily="2" charset="2"/>
              <a:buChar char="q"/>
            </a:pPr>
            <a:r>
              <a:rPr lang="ru-RU" sz="2600" dirty="0" smtClean="0">
                <a:solidFill>
                  <a:srgbClr val="002060"/>
                </a:solidFill>
              </a:rPr>
              <a:t>Разработка </a:t>
            </a:r>
            <a:r>
              <a:rPr lang="ru-RU" sz="2600" dirty="0">
                <a:solidFill>
                  <a:srgbClr val="002060"/>
                </a:solidFill>
              </a:rPr>
              <a:t>антикоррупционных стандартов исполнения коррупционно-опасных функций </a:t>
            </a:r>
            <a:endParaRPr lang="ru-RU" sz="2600" dirty="0" smtClean="0">
              <a:solidFill>
                <a:srgbClr val="002060"/>
              </a:solidFill>
            </a:endParaRPr>
          </a:p>
          <a:p>
            <a:pPr marL="469900" marR="81915" indent="-457200">
              <a:lnSpc>
                <a:spcPct val="80000"/>
              </a:lnSpc>
              <a:spcBef>
                <a:spcPts val="725"/>
              </a:spcBef>
              <a:buFont typeface="Wingdings" pitchFamily="2" charset="2"/>
              <a:buChar char="q"/>
            </a:pPr>
            <a:endParaRPr lang="ru-RU" sz="2600" dirty="0" smtClean="0">
              <a:solidFill>
                <a:srgbClr val="002060"/>
              </a:solidFill>
            </a:endParaRPr>
          </a:p>
          <a:p>
            <a:pPr marL="469900" marR="81915" indent="-457200">
              <a:lnSpc>
                <a:spcPct val="80000"/>
              </a:lnSpc>
              <a:spcBef>
                <a:spcPts val="725"/>
              </a:spcBef>
              <a:buFont typeface="Wingdings" pitchFamily="2" charset="2"/>
              <a:buChar char="q"/>
            </a:pPr>
            <a:r>
              <a:rPr lang="ru-RU" sz="2600" dirty="0" smtClean="0">
                <a:solidFill>
                  <a:srgbClr val="002060"/>
                </a:solidFill>
              </a:rPr>
              <a:t>Внедрение </a:t>
            </a:r>
            <a:r>
              <a:rPr lang="ru-RU" sz="2600" dirty="0">
                <a:solidFill>
                  <a:srgbClr val="002060"/>
                </a:solidFill>
              </a:rPr>
              <a:t>механизмов дополнительного внутреннего контроля за исполнением коррупционно-опасных </a:t>
            </a:r>
            <a:r>
              <a:rPr lang="ru-RU" sz="2600" dirty="0" smtClean="0">
                <a:solidFill>
                  <a:srgbClr val="002060"/>
                </a:solidFill>
              </a:rPr>
              <a:t>функций</a:t>
            </a:r>
          </a:p>
          <a:p>
            <a:pPr marL="469900" marR="81915" indent="-457200">
              <a:lnSpc>
                <a:spcPct val="80000"/>
              </a:lnSpc>
              <a:spcBef>
                <a:spcPts val="725"/>
              </a:spcBef>
              <a:buFont typeface="Wingdings" pitchFamily="2" charset="2"/>
              <a:buChar char="q"/>
            </a:pPr>
            <a:endParaRPr lang="ru-RU" sz="2600" dirty="0" smtClean="0">
              <a:solidFill>
                <a:srgbClr val="002060"/>
              </a:solidFill>
            </a:endParaRPr>
          </a:p>
          <a:p>
            <a:pPr marL="469900" marR="81915" indent="-457200">
              <a:lnSpc>
                <a:spcPct val="80000"/>
              </a:lnSpc>
              <a:spcBef>
                <a:spcPts val="725"/>
              </a:spcBef>
              <a:buFont typeface="Wingdings" pitchFamily="2" charset="2"/>
              <a:buChar char="q"/>
            </a:pPr>
            <a:r>
              <a:rPr lang="ru-RU" sz="2600" dirty="0" smtClean="0">
                <a:solidFill>
                  <a:srgbClr val="002060"/>
                </a:solidFill>
              </a:rPr>
              <a:t>Размещение </a:t>
            </a:r>
            <a:r>
              <a:rPr lang="ru-RU" sz="2600" dirty="0">
                <a:solidFill>
                  <a:srgbClr val="002060"/>
                </a:solidFill>
              </a:rPr>
              <a:t>на официальном сайте учреждения </a:t>
            </a:r>
            <a:r>
              <a:rPr lang="ru-RU" sz="2600" dirty="0" smtClean="0">
                <a:solidFill>
                  <a:srgbClr val="002060"/>
                </a:solidFill>
              </a:rPr>
              <a:t> </a:t>
            </a:r>
            <a:r>
              <a:rPr lang="ru-RU" sz="2600" dirty="0">
                <a:solidFill>
                  <a:srgbClr val="002060"/>
                </a:solidFill>
              </a:rPr>
              <a:t>информации, имеющей профилактический антикоррупционный </a:t>
            </a:r>
            <a:r>
              <a:rPr lang="ru-RU" sz="2600" dirty="0" smtClean="0">
                <a:solidFill>
                  <a:srgbClr val="002060"/>
                </a:solidFill>
              </a:rPr>
              <a:t>характер</a:t>
            </a:r>
          </a:p>
          <a:p>
            <a:pPr marL="469900" marR="81915" indent="-457200">
              <a:lnSpc>
                <a:spcPct val="80000"/>
              </a:lnSpc>
              <a:spcBef>
                <a:spcPts val="725"/>
              </a:spcBef>
              <a:buFont typeface="Wingdings" pitchFamily="2" charset="2"/>
              <a:buChar char="q"/>
            </a:pPr>
            <a:endParaRPr lang="ru-RU" sz="2600" dirty="0" smtClean="0">
              <a:solidFill>
                <a:srgbClr val="002060"/>
              </a:solidFill>
            </a:endParaRPr>
          </a:p>
          <a:p>
            <a:pPr marL="469900" marR="81915" indent="-457200">
              <a:lnSpc>
                <a:spcPct val="80000"/>
              </a:lnSpc>
              <a:spcBef>
                <a:spcPts val="725"/>
              </a:spcBef>
              <a:buFont typeface="Wingdings" pitchFamily="2" charset="2"/>
              <a:buChar char="q"/>
            </a:pPr>
            <a:r>
              <a:rPr lang="ru-RU" sz="2600" dirty="0" smtClean="0">
                <a:solidFill>
                  <a:srgbClr val="002060"/>
                </a:solidFill>
              </a:rPr>
              <a:t>Включение </a:t>
            </a:r>
            <a:r>
              <a:rPr lang="ru-RU" sz="2600" dirty="0">
                <a:solidFill>
                  <a:srgbClr val="002060"/>
                </a:solidFill>
              </a:rPr>
              <a:t>в контракты антикоррупционных положений </a:t>
            </a:r>
            <a:endParaRPr lang="ru-RU" sz="2600" dirty="0" smtClean="0">
              <a:solidFill>
                <a:srgbClr val="002060"/>
              </a:solidFill>
            </a:endParaRPr>
          </a:p>
          <a:p>
            <a:pPr marL="469900" marR="81915" indent="-457200">
              <a:lnSpc>
                <a:spcPct val="80000"/>
              </a:lnSpc>
              <a:spcBef>
                <a:spcPts val="725"/>
              </a:spcBef>
              <a:buFont typeface="Wingdings" pitchFamily="2" charset="2"/>
              <a:buChar char="q"/>
            </a:pPr>
            <a:endParaRPr lang="ru-RU" sz="2600" dirty="0" smtClean="0">
              <a:solidFill>
                <a:srgbClr val="002060"/>
              </a:solidFill>
            </a:endParaRPr>
          </a:p>
          <a:p>
            <a:pPr marL="469900" marR="81915" indent="-457200">
              <a:lnSpc>
                <a:spcPct val="80000"/>
              </a:lnSpc>
              <a:spcBef>
                <a:spcPts val="725"/>
              </a:spcBef>
              <a:buFont typeface="Wingdings" pitchFamily="2" charset="2"/>
              <a:buChar char="q"/>
            </a:pPr>
            <a:r>
              <a:rPr lang="ru-RU" sz="2600" dirty="0">
                <a:solidFill>
                  <a:srgbClr val="002060"/>
                </a:solidFill>
              </a:rPr>
              <a:t>О</a:t>
            </a:r>
            <a:r>
              <a:rPr lang="ru-RU" sz="2600" dirty="0" smtClean="0">
                <a:solidFill>
                  <a:srgbClr val="002060"/>
                </a:solidFill>
              </a:rPr>
              <a:t>бязанность </a:t>
            </a:r>
            <a:r>
              <a:rPr lang="ru-RU" sz="2600" dirty="0">
                <a:solidFill>
                  <a:srgbClr val="002060"/>
                </a:solidFill>
              </a:rPr>
              <a:t>работников перед выполнением </a:t>
            </a:r>
            <a:r>
              <a:rPr lang="ru-RU" sz="2600" dirty="0" smtClean="0">
                <a:solidFill>
                  <a:srgbClr val="002060"/>
                </a:solidFill>
              </a:rPr>
              <a:t>коррупционно-опасных </a:t>
            </a:r>
            <a:r>
              <a:rPr lang="ru-RU" sz="2600" dirty="0">
                <a:solidFill>
                  <a:srgbClr val="002060"/>
                </a:solidFill>
              </a:rPr>
              <a:t>функций декларировать отсутствие конфликта интересов (включением в закупочные, аттестационные комиссии, написание заключения и т.п.)</a:t>
            </a:r>
            <a:endParaRPr sz="2600" kern="0" dirty="0">
              <a:solidFill>
                <a:srgbClr val="00206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09759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17830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105"/>
              </a:spcBef>
            </a:pPr>
            <a:r>
              <a:rPr spc="-30" dirty="0"/>
              <a:t>Размещение</a:t>
            </a:r>
            <a:r>
              <a:rPr spc="-120" dirty="0"/>
              <a:t> </a:t>
            </a:r>
            <a:r>
              <a:rPr spc="-30" dirty="0"/>
              <a:t>информации</a:t>
            </a:r>
            <a:r>
              <a:rPr spc="-110" dirty="0"/>
              <a:t> </a:t>
            </a:r>
            <a:r>
              <a:rPr dirty="0"/>
              <a:t>на</a:t>
            </a:r>
            <a:r>
              <a:rPr spc="-95" dirty="0"/>
              <a:t> </a:t>
            </a:r>
            <a:r>
              <a:rPr spc="-30" dirty="0"/>
              <a:t>официальном</a:t>
            </a:r>
            <a:r>
              <a:rPr spc="-120" dirty="0"/>
              <a:t> </a:t>
            </a:r>
            <a:r>
              <a:rPr spc="-10" dirty="0"/>
              <a:t>сайте</a:t>
            </a:r>
            <a:r>
              <a:rPr spc="-120" dirty="0"/>
              <a:t> </a:t>
            </a:r>
            <a:r>
              <a:rPr spc="-10" dirty="0"/>
              <a:t>учреждения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547198" y="1638347"/>
            <a:ext cx="3258569" cy="2385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ts val="2735"/>
              </a:lnSpc>
              <a:spcBef>
                <a:spcPts val="100"/>
              </a:spcBef>
            </a:pPr>
            <a:r>
              <a:rPr sz="2400" b="1" kern="0" dirty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</a:t>
            </a:r>
            <a:r>
              <a:rPr sz="2400" b="1" kern="0" spc="-75" dirty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kern="0" spc="-10" dirty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раздела</a:t>
            </a:r>
            <a:endParaRPr sz="240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ctr">
              <a:lnSpc>
                <a:spcPts val="2595"/>
              </a:lnSpc>
            </a:pPr>
            <a:r>
              <a:rPr sz="2400" b="1" kern="0" spc="-10" dirty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«Противодействие</a:t>
            </a:r>
            <a:endParaRPr sz="240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 algn="ctr">
              <a:lnSpc>
                <a:spcPts val="2590"/>
              </a:lnSpc>
              <a:spcBef>
                <a:spcPts val="185"/>
              </a:spcBef>
            </a:pPr>
            <a:r>
              <a:rPr sz="2400" b="1" kern="0" spc="-10" dirty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коррупции»</a:t>
            </a:r>
            <a:r>
              <a:rPr sz="2400" b="1" kern="0" spc="-25" dirty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kern="0" dirty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z="2400" b="1" kern="0" spc="-20" dirty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kern="0" spc="-10" dirty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</a:t>
            </a:r>
            <a:r>
              <a:rPr sz="2400" b="1" kern="0" spc="-60" dirty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kern="0" spc="-50" dirty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sz="2400" b="1" kern="0" spc="-10" dirty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Приказом</a:t>
            </a:r>
            <a:r>
              <a:rPr sz="2400" b="1" kern="0" spc="-85" dirty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kern="0" spc="-20" dirty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Минтруда</a:t>
            </a:r>
            <a:r>
              <a:rPr sz="2400" b="1" kern="0" spc="-70" dirty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kern="0" spc="-10" dirty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России</a:t>
            </a:r>
            <a:endParaRPr sz="240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ctr">
              <a:lnSpc>
                <a:spcPts val="2555"/>
              </a:lnSpc>
            </a:pPr>
            <a:r>
              <a:rPr sz="2400" b="1" kern="0" dirty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№530н</a:t>
            </a:r>
            <a:r>
              <a:rPr sz="2400" b="1" kern="0" spc="-25" dirty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kern="0" dirty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sz="2400" b="1" kern="0" spc="-40" dirty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kern="0" spc="-10" dirty="0">
                <a:solidFill>
                  <a:srgbClr val="001F5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07.10.2013</a:t>
            </a:r>
            <a:endParaRPr sz="240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1805793" y="0"/>
            <a:ext cx="386715" cy="6858000"/>
            <a:chOff x="11805793" y="0"/>
            <a:chExt cx="386715" cy="6858000"/>
          </a:xfrm>
        </p:grpSpPr>
        <p:sp>
          <p:nvSpPr>
            <p:cNvPr id="6" name="object 6"/>
            <p:cNvSpPr/>
            <p:nvPr/>
          </p:nvSpPr>
          <p:spPr>
            <a:xfrm>
              <a:off x="12084050" y="0"/>
              <a:ext cx="107950" cy="6858000"/>
            </a:xfrm>
            <a:custGeom>
              <a:avLst/>
              <a:gdLst/>
              <a:ahLst/>
              <a:cxnLst/>
              <a:rect l="l" t="t" r="r" b="b"/>
              <a:pathLst>
                <a:path w="107950" h="6858000">
                  <a:moveTo>
                    <a:pt x="107899" y="6820662"/>
                  </a:moveTo>
                  <a:lnTo>
                    <a:pt x="0" y="6820662"/>
                  </a:lnTo>
                  <a:lnTo>
                    <a:pt x="0" y="6858000"/>
                  </a:lnTo>
                  <a:lnTo>
                    <a:pt x="107899" y="6858000"/>
                  </a:lnTo>
                  <a:lnTo>
                    <a:pt x="107899" y="6820662"/>
                  </a:lnTo>
                  <a:close/>
                </a:path>
                <a:path w="107950" h="6858000">
                  <a:moveTo>
                    <a:pt x="107899" y="0"/>
                  </a:moveTo>
                  <a:lnTo>
                    <a:pt x="0" y="0"/>
                  </a:lnTo>
                  <a:lnTo>
                    <a:pt x="0" y="6548044"/>
                  </a:lnTo>
                  <a:lnTo>
                    <a:pt x="107899" y="6548044"/>
                  </a:lnTo>
                  <a:lnTo>
                    <a:pt x="107899" y="0"/>
                  </a:lnTo>
                  <a:close/>
                </a:path>
              </a:pathLst>
            </a:custGeom>
            <a:solidFill>
              <a:srgbClr val="33CCFF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1922633" y="6548035"/>
              <a:ext cx="269875" cy="273050"/>
            </a:xfrm>
            <a:custGeom>
              <a:avLst/>
              <a:gdLst/>
              <a:ahLst/>
              <a:cxnLst/>
              <a:rect l="l" t="t" r="r" b="b"/>
              <a:pathLst>
                <a:path w="269875" h="273050">
                  <a:moveTo>
                    <a:pt x="269328" y="0"/>
                  </a:moveTo>
                  <a:lnTo>
                    <a:pt x="0" y="0"/>
                  </a:lnTo>
                  <a:lnTo>
                    <a:pt x="0" y="272618"/>
                  </a:lnTo>
                  <a:lnTo>
                    <a:pt x="269328" y="272618"/>
                  </a:lnTo>
                  <a:lnTo>
                    <a:pt x="269328" y="0"/>
                  </a:lnTo>
                  <a:close/>
                </a:path>
              </a:pathLst>
            </a:custGeom>
            <a:solidFill>
              <a:srgbClr val="28DF53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1814810" y="6310274"/>
              <a:ext cx="269875" cy="275590"/>
            </a:xfrm>
            <a:custGeom>
              <a:avLst/>
              <a:gdLst/>
              <a:ahLst/>
              <a:cxnLst/>
              <a:rect l="l" t="t" r="r" b="b"/>
              <a:pathLst>
                <a:path w="269875" h="275590">
                  <a:moveTo>
                    <a:pt x="269328" y="0"/>
                  </a:moveTo>
                  <a:lnTo>
                    <a:pt x="0" y="0"/>
                  </a:lnTo>
                  <a:lnTo>
                    <a:pt x="0" y="275450"/>
                  </a:lnTo>
                  <a:lnTo>
                    <a:pt x="269328" y="275450"/>
                  </a:lnTo>
                  <a:lnTo>
                    <a:pt x="269328" y="0"/>
                  </a:lnTo>
                  <a:close/>
                </a:path>
              </a:pathLst>
            </a:custGeom>
            <a:solidFill>
              <a:srgbClr val="F80EAB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1805793" y="6652493"/>
              <a:ext cx="161925" cy="168275"/>
            </a:xfrm>
            <a:custGeom>
              <a:avLst/>
              <a:gdLst/>
              <a:ahLst/>
              <a:cxnLst/>
              <a:rect l="l" t="t" r="r" b="b"/>
              <a:pathLst>
                <a:path w="161925" h="168275">
                  <a:moveTo>
                    <a:pt x="161429" y="0"/>
                  </a:moveTo>
                  <a:lnTo>
                    <a:pt x="0" y="0"/>
                  </a:lnTo>
                  <a:lnTo>
                    <a:pt x="0" y="168160"/>
                  </a:lnTo>
                  <a:lnTo>
                    <a:pt x="161429" y="168160"/>
                  </a:lnTo>
                  <a:lnTo>
                    <a:pt x="161429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 kern="0" smtClea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0" name="object 10"/>
          <p:cNvSpPr/>
          <p:nvPr/>
        </p:nvSpPr>
        <p:spPr>
          <a:xfrm>
            <a:off x="0" y="975486"/>
            <a:ext cx="10892155" cy="0"/>
          </a:xfrm>
          <a:custGeom>
            <a:avLst/>
            <a:gdLst/>
            <a:ahLst/>
            <a:cxnLst/>
            <a:rect l="l" t="t" r="r" b="b"/>
            <a:pathLst>
              <a:path w="10892155">
                <a:moveTo>
                  <a:pt x="0" y="0"/>
                </a:moveTo>
                <a:lnTo>
                  <a:pt x="10892155" y="0"/>
                </a:lnTo>
              </a:path>
            </a:pathLst>
          </a:custGeom>
          <a:ln w="19050">
            <a:solidFill>
              <a:srgbClr val="F80EAB"/>
            </a:solidFill>
          </a:ln>
        </p:spPr>
        <p:txBody>
          <a:bodyPr wrap="square" lIns="0" tIns="0" rIns="0" bIns="0" rtlCol="0"/>
          <a:lstStyle/>
          <a:p>
            <a:endParaRPr kern="0" smtClean="0">
              <a:solidFill>
                <a:sysClr val="windowText" lastClr="0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45465" y="1146220"/>
            <a:ext cx="72508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http://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pansionklv.ru/protivodeystvie-korruptsii</a:t>
            </a:r>
            <a:r>
              <a:rPr lang="en-US" sz="2400" dirty="0"/>
              <a:t>/</a:t>
            </a:r>
            <a:endParaRPr lang="ru-RU" sz="2400" dirty="0"/>
          </a:p>
        </p:txBody>
      </p:sp>
      <p:pic>
        <p:nvPicPr>
          <p:cNvPr id="1026" name="Picture 2" descr="C:\Users\Таня\Downloads\KPsqdLkfp-Wg2jzgm6nMu3VlhA_bUTulgye5pFqF22-yTNyc5keh56y4RVSiwOr3Hw2ZMYNfP5FD3HKgzVYZSuw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067" y="1679999"/>
            <a:ext cx="6903077" cy="4776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61147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91283C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2978</TotalTime>
  <Words>406</Words>
  <Application>Microsoft Office PowerPoint</Application>
  <PresentationFormat>Широкоэкранный</PresentationFormat>
  <Paragraphs>99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8</vt:i4>
      </vt:variant>
      <vt:variant>
        <vt:lpstr>Заголовки слайдов</vt:lpstr>
      </vt:variant>
      <vt:variant>
        <vt:i4>9</vt:i4>
      </vt:variant>
    </vt:vector>
  </HeadingPairs>
  <TitlesOfParts>
    <vt:vector size="23" baseType="lpstr">
      <vt:lpstr>맑은 고딕</vt:lpstr>
      <vt:lpstr>Arial</vt:lpstr>
      <vt:lpstr>Calibri</vt:lpstr>
      <vt:lpstr>Calibri Light</vt:lpstr>
      <vt:lpstr>Times New Roman</vt:lpstr>
      <vt:lpstr>Wingdings</vt:lpstr>
      <vt:lpstr>Office Theme</vt:lpstr>
      <vt:lpstr>Тема Office</vt:lpstr>
      <vt:lpstr>3_Office Theme</vt:lpstr>
      <vt:lpstr>4_Office Theme</vt:lpstr>
      <vt:lpstr>5_Office Theme</vt:lpstr>
      <vt:lpstr>1_Office Theme</vt:lpstr>
      <vt:lpstr>6_Office Theme</vt:lpstr>
      <vt:lpstr>1_Тема Office</vt:lpstr>
      <vt:lpstr>МИНИСТЕРСТВО СОЦИАЛЬНО-ДЕМОГРАФИЧЕСКОЙ И СЕМЕЙНОЙ ПОЛИТИКИ САМАРСКОЙ ОБЛАСТИ</vt:lpstr>
      <vt:lpstr>Презентация PowerPoint</vt:lpstr>
      <vt:lpstr>Презентация PowerPoint</vt:lpstr>
      <vt:lpstr>Презентация PowerPoint</vt:lpstr>
      <vt:lpstr>Презентация PowerPoint</vt:lpstr>
      <vt:lpstr>Обязанности работников учреждения в связи с предупреждением и противодействием коррупции</vt:lpstr>
      <vt:lpstr>Специальные обязанности работников учреждения в связи с предупреждением и противодействием коррупции</vt:lpstr>
      <vt:lpstr>Мероприятия по снижению коррупционных рисков</vt:lpstr>
      <vt:lpstr>Размещение информации на официальном сайте учреждения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174</cp:revision>
  <cp:lastPrinted>2023-11-17T04:54:57Z</cp:lastPrinted>
  <dcterms:created xsi:type="dcterms:W3CDTF">2020-04-02T12:37:45Z</dcterms:created>
  <dcterms:modified xsi:type="dcterms:W3CDTF">2026-09-29T12:29:17Z</dcterms:modified>
</cp:coreProperties>
</file>